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 bookmarkIdSeed="2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9" r:id="rId2"/>
    <p:sldId id="305" r:id="rId3"/>
    <p:sldId id="438" r:id="rId4"/>
    <p:sldId id="341" r:id="rId5"/>
    <p:sldId id="342" r:id="rId6"/>
    <p:sldId id="343" r:id="rId7"/>
    <p:sldId id="344" r:id="rId8"/>
    <p:sldId id="345" r:id="rId9"/>
    <p:sldId id="431" r:id="rId10"/>
    <p:sldId id="433" r:id="rId11"/>
    <p:sldId id="268" r:id="rId12"/>
    <p:sldId id="439" r:id="rId13"/>
    <p:sldId id="270" r:id="rId14"/>
    <p:sldId id="271" r:id="rId15"/>
    <p:sldId id="283" r:id="rId16"/>
    <p:sldId id="284" r:id="rId17"/>
    <p:sldId id="272" r:id="rId18"/>
    <p:sldId id="300" r:id="rId19"/>
    <p:sldId id="441" r:id="rId20"/>
    <p:sldId id="313" r:id="rId21"/>
    <p:sldId id="442" r:id="rId22"/>
    <p:sldId id="312" r:id="rId23"/>
    <p:sldId id="314" r:id="rId24"/>
    <p:sldId id="315" r:id="rId25"/>
    <p:sldId id="443" r:id="rId26"/>
    <p:sldId id="346" r:id="rId27"/>
    <p:sldId id="366" r:id="rId28"/>
    <p:sldId id="348" r:id="rId29"/>
    <p:sldId id="318" r:id="rId30"/>
    <p:sldId id="440" r:id="rId31"/>
    <p:sldId id="278" r:id="rId32"/>
    <p:sldId id="277" r:id="rId33"/>
    <p:sldId id="279" r:id="rId34"/>
    <p:sldId id="316" r:id="rId35"/>
    <p:sldId id="317" r:id="rId36"/>
    <p:sldId id="324" r:id="rId37"/>
    <p:sldId id="325" r:id="rId38"/>
    <p:sldId id="444" r:id="rId39"/>
    <p:sldId id="319" r:id="rId40"/>
    <p:sldId id="320" r:id="rId41"/>
    <p:sldId id="321" r:id="rId42"/>
    <p:sldId id="434" r:id="rId43"/>
    <p:sldId id="340" r:id="rId44"/>
    <p:sldId id="322" r:id="rId45"/>
    <p:sldId id="436" r:id="rId46"/>
    <p:sldId id="323" r:id="rId47"/>
    <p:sldId id="435" r:id="rId48"/>
    <p:sldId id="445" r:id="rId49"/>
    <p:sldId id="337" r:id="rId50"/>
    <p:sldId id="294" r:id="rId51"/>
  </p:sldIdLst>
  <p:sldSz cx="12192000" cy="6858000"/>
  <p:notesSz cx="6794500" cy="9918700"/>
  <p:embeddedFontLst>
    <p:embeddedFont>
      <p:font typeface="Brush Script MT" panose="03060802040406070304" pitchFamily="66" charset="0"/>
      <p: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Franklin Gothic Book" panose="020B0503020102020204" pitchFamily="34" charset="0"/>
      <p:regular r:id="rId60"/>
      <p:italic r:id="rId61"/>
    </p:embeddedFont>
    <p:embeddedFont>
      <p:font typeface="Georgia" panose="02040502050405020303" pitchFamily="18" charset="0"/>
      <p:regular r:id="rId62"/>
      <p:bold r:id="rId63"/>
      <p:italic r:id="rId64"/>
      <p:boldItalic r:id="rId65"/>
    </p:embeddedFont>
    <p:embeddedFont>
      <p:font typeface="华文琥珀" panose="02010800040101010101" pitchFamily="2" charset="-122"/>
      <p:regular r:id="rId66"/>
    </p:embeddedFont>
    <p:embeddedFont>
      <p:font typeface="微软雅黑" panose="020B0503020204020204" pitchFamily="34" charset="-122"/>
      <p:regular r:id="rId67"/>
      <p:bold r:id="rId68"/>
    </p:embeddedFont>
    <p:embeddedFont>
      <p:font typeface="微软雅黑 Light" panose="020B0502040204020203" pitchFamily="34" charset="-122"/>
      <p:regular r:id="rId6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F24"/>
    <a:srgbClr val="FCFEFC"/>
    <a:srgbClr val="4ABEED"/>
    <a:srgbClr val="FFFFCC"/>
    <a:srgbClr val="234C9F"/>
    <a:srgbClr val="333333"/>
    <a:srgbClr val="F3F3F3"/>
    <a:srgbClr val="003F88"/>
    <a:srgbClr val="F88D2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8765" autoAdjust="0"/>
  </p:normalViewPr>
  <p:slideViewPr>
    <p:cSldViewPr snapToGrid="0">
      <p:cViewPr varScale="1">
        <p:scale>
          <a:sx n="101" d="100"/>
          <a:sy n="101" d="100"/>
        </p:scale>
        <p:origin x="990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928" y="-84"/>
      </p:cViewPr>
      <p:guideLst>
        <p:guide orient="horz" pos="3124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8645" y="1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300"/>
            </a:lvl1pPr>
          </a:lstStyle>
          <a:p>
            <a:fld id="{EABEC9A9-8197-4257-ADF2-59768B043AAC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8645" y="9421044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300"/>
            </a:lvl1pPr>
          </a:lstStyle>
          <a:p>
            <a:fld id="{93D655E0-DE0B-47B4-9B41-34C4A90D4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271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A6C4C-04D2-417C-B23F-E55227F108E0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9838"/>
            <a:ext cx="59499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73613"/>
            <a:ext cx="5435600" cy="39052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810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CE964-20FD-4E02-AD78-D23A92B56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3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ABE37-6661-4469-A32E-86C333D48F09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560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AF7D059-847A-4DB4-A5BA-90711FFAF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855" t="12540" r="32013" b="6299"/>
          <a:stretch/>
        </p:blipFill>
        <p:spPr>
          <a:xfrm rot="16200000">
            <a:off x="2470593" y="-82934"/>
            <a:ext cx="1392199" cy="58351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715BFD-BA0B-4FB6-AA30-845F4DD34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5389" t="17030" r="55222" b="8857"/>
          <a:stretch/>
        </p:blipFill>
        <p:spPr>
          <a:xfrm rot="5400000">
            <a:off x="8292576" y="-119563"/>
            <a:ext cx="1392193" cy="5908432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9110" y="3670953"/>
            <a:ext cx="11670326" cy="530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490074" y="4386477"/>
            <a:ext cx="11253353" cy="170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endParaRPr lang="zh-CN" altLang="en-US" sz="2400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  <a:p>
            <a:pPr algn="ctr">
              <a:spcBef>
                <a:spcPts val="1500"/>
              </a:spcBef>
              <a:defRPr/>
            </a:pPr>
            <a:endParaRPr lang="en-US" altLang="zh-CN" sz="1800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  <a:p>
            <a:pPr algn="ctr">
              <a:spcBef>
                <a:spcPts val="4000"/>
              </a:spcBef>
              <a:defRPr/>
            </a:pPr>
            <a:fld id="{2DD5252F-05D3-4824-88B1-56055C85E827}" type="datetime3">
              <a:rPr lang="zh-CN" altLang="en-US" sz="180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pPr algn="ctr">
                <a:spcBef>
                  <a:spcPts val="4000"/>
                </a:spcBef>
                <a:defRPr/>
              </a:pPr>
              <a:t>2022年3月1日星期二</a:t>
            </a:fld>
            <a:endParaRPr lang="en-US" altLang="zh-CN" sz="1800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DDF802-6843-4D83-94E6-F7442D5973E7}"/>
              </a:ext>
            </a:extLst>
          </p:cNvPr>
          <p:cNvSpPr/>
          <p:nvPr userDrawn="1"/>
        </p:nvSpPr>
        <p:spPr>
          <a:xfrm>
            <a:off x="249110" y="2138555"/>
            <a:ext cx="11670326" cy="45719"/>
          </a:xfrm>
          <a:prstGeom prst="rect">
            <a:avLst/>
          </a:prstGeom>
          <a:solidFill>
            <a:srgbClr val="234C9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C4FCE6-2BF4-4E72-906D-1358323148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12587" y="2370891"/>
            <a:ext cx="5608326" cy="6219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F2C7D-E690-49E1-B55C-1EF236EF5635}"/>
              </a:ext>
            </a:extLst>
          </p:cNvPr>
          <p:cNvSpPr txBox="1"/>
          <p:nvPr userDrawn="1"/>
        </p:nvSpPr>
        <p:spPr>
          <a:xfrm>
            <a:off x="260836" y="5237154"/>
            <a:ext cx="1168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信息与电子工程导论</a:t>
            </a:r>
            <a:r>
              <a:rPr lang="en-US" altLang="zh-CN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19AB98-A5A1-4916-95AC-A880A8D8B94F}"/>
              </a:ext>
            </a:extLst>
          </p:cNvPr>
          <p:cNvSpPr txBox="1"/>
          <p:nvPr userDrawn="1"/>
        </p:nvSpPr>
        <p:spPr>
          <a:xfrm>
            <a:off x="249110" y="2995274"/>
            <a:ext cx="1169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Introduction to Information Science and Electronic Engineering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615" y="764293"/>
            <a:ext cx="11298116" cy="43718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baseline="0">
                <a:solidFill>
                  <a:srgbClr val="B01F24"/>
                </a:solidFill>
                <a:latin typeface="Georgia" panose="02040502050405020303" pitchFamily="18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433016"/>
            <a:ext cx="11298116" cy="4932616"/>
          </a:xfrm>
          <a:prstGeom prst="rect">
            <a:avLst/>
          </a:prstGeom>
        </p:spPr>
        <p:txBody>
          <a:bodyPr/>
          <a:lstStyle>
            <a:lvl1pPr marL="266400" indent="-266400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1pPr>
            <a:lvl2pPr marL="712800" indent="-270000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defRPr sz="18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2pPr>
            <a:lvl3pPr marL="1072800" indent="-176400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defRPr sz="16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3pPr>
            <a:lvl4pPr marL="1440000" indent="-187200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defRPr sz="14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4pPr>
            <a:lvl5pPr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defRPr sz="14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52921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2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251997" y="420329"/>
            <a:ext cx="11688001" cy="6177501"/>
          </a:xfrm>
          <a:prstGeom prst="rect">
            <a:avLst/>
          </a:prstGeom>
          <a:noFill/>
          <a:ln>
            <a:solidFill>
              <a:srgbClr val="003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同侧圆角矩形 7"/>
          <p:cNvSpPr/>
          <p:nvPr userDrawn="1"/>
        </p:nvSpPr>
        <p:spPr>
          <a:xfrm>
            <a:off x="251998" y="250443"/>
            <a:ext cx="11688001" cy="306000"/>
          </a:xfrm>
          <a:prstGeom prst="round2SameRect">
            <a:avLst>
              <a:gd name="adj1" fmla="val 25074"/>
              <a:gd name="adj2" fmla="val 0"/>
            </a:avLst>
          </a:prstGeom>
          <a:solidFill>
            <a:schemeClr val="bg1"/>
          </a:solidFill>
          <a:ln w="25400">
            <a:solidFill>
              <a:srgbClr val="003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85120030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信息与电子工程导论 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·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信号与数据 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·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2.2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模拟和数字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3F88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同侧圆角矩形 7">
            <a:extLst>
              <a:ext uri="{FF2B5EF4-FFF2-40B4-BE49-F238E27FC236}">
                <a16:creationId xmlns:a16="http://schemas.microsoft.com/office/drawing/2014/main" id="{8EA5BE96-2739-4E0D-83CE-DE4E18FAD360}"/>
              </a:ext>
            </a:extLst>
          </p:cNvPr>
          <p:cNvSpPr/>
          <p:nvPr userDrawn="1"/>
        </p:nvSpPr>
        <p:spPr>
          <a:xfrm>
            <a:off x="251996" y="250443"/>
            <a:ext cx="1100495" cy="306000"/>
          </a:xfrm>
          <a:prstGeom prst="round2SameRect">
            <a:avLst>
              <a:gd name="adj1" fmla="val 25074"/>
              <a:gd name="adj2" fmla="val 0"/>
            </a:avLst>
          </a:prstGeom>
          <a:solidFill>
            <a:srgbClr val="003F8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3F88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277221-C190-4B20-B538-29860DBD821B}"/>
              </a:ext>
            </a:extLst>
          </p:cNvPr>
          <p:cNvSpPr/>
          <p:nvPr userDrawn="1"/>
        </p:nvSpPr>
        <p:spPr>
          <a:xfrm>
            <a:off x="1307842" y="260170"/>
            <a:ext cx="85723" cy="296273"/>
          </a:xfrm>
          <a:prstGeom prst="rect">
            <a:avLst/>
          </a:prstGeom>
          <a:solidFill>
            <a:srgbClr val="003F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36"/>
          <p:cNvSpPr>
            <a:spLocks noChangeArrowheads="1"/>
          </p:cNvSpPr>
          <p:nvPr userDrawn="1"/>
        </p:nvSpPr>
        <p:spPr bwMode="auto">
          <a:xfrm>
            <a:off x="5887505" y="6461537"/>
            <a:ext cx="416984" cy="288925"/>
          </a:xfrm>
          <a:prstGeom prst="ellipse">
            <a:avLst/>
          </a:prstGeom>
          <a:solidFill>
            <a:srgbClr val="F3F3F3"/>
          </a:solidFill>
          <a:ln w="22225" algn="ctr">
            <a:solidFill>
              <a:srgbClr val="003F88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/>
            <a:fld id="{4B9884D0-9C6F-4B58-8530-0C8AC02EC7F6}" type="slidenum">
              <a:rPr lang="zh-CN" altLang="en-US" sz="1800" b="0">
                <a:solidFill>
                  <a:srgbClr val="003F88"/>
                </a:solidFill>
                <a:latin typeface="Brush Script MT" pitchFamily="66" charset="0"/>
                <a:ea typeface="黑体" pitchFamily="2" charset="-122"/>
              </a:rPr>
              <a:pPr algn="ctr"/>
              <a:t>‹#›</a:t>
            </a:fld>
            <a:endParaRPr lang="en-US" altLang="zh-CN" sz="1800" b="0" dirty="0">
              <a:solidFill>
                <a:srgbClr val="003F88"/>
              </a:solidFill>
              <a:latin typeface="Brush Script MT" pitchFamily="66" charset="0"/>
              <a:ea typeface="黑体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6BDF0B-F249-4FED-A02A-187654B5AD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7721" y="240253"/>
            <a:ext cx="970121" cy="3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Visio_Drawing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 模拟和数字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891556" y="4386478"/>
            <a:ext cx="8440015" cy="442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zh-CN" altLang="en-US" sz="240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主讲：马蔚</a:t>
            </a:r>
            <a:endParaRPr lang="en-US" altLang="zh-CN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11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图像的编码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C046353-2036-49A6-9A2A-FDF6F9D79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</a:rPr>
              <a:t>每个小方格称为一个像素，方格横纵乘积称为分辨率，例如：</a:t>
            </a:r>
            <a:r>
              <a:rPr lang="en-US" altLang="zh-CN" dirty="0">
                <a:latin typeface="微软雅黑" pitchFamily="34" charset="-122"/>
              </a:rPr>
              <a:t>800×600</a:t>
            </a:r>
            <a:endParaRPr lang="zh-CN" altLang="en-US" dirty="0">
              <a:latin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Picture 6" descr="像素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4131" y="2117380"/>
            <a:ext cx="6847047" cy="371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86559" y="2875994"/>
            <a:ext cx="219868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黑白图片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Black White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86559" y="4101545"/>
            <a:ext cx="38877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彩色图片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RGB</a:t>
            </a:r>
            <a:r>
              <a:rPr lang="zh-CN" altLang="en-US" sz="20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三原色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Red </a:t>
            </a:r>
            <a:r>
              <a:rPr lang="en-US" altLang="zh-CN" sz="20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Green</a:t>
            </a:r>
            <a:r>
              <a:rPr lang="en-US" altLang="zh-CN" sz="20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2000" b="1" dirty="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Blue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662449" y="5882082"/>
            <a:ext cx="32765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简单黑白图像的二进制码</a:t>
            </a:r>
          </a:p>
        </p:txBody>
      </p:sp>
    </p:spTree>
    <p:extLst>
      <p:ext uri="{BB962C8B-B14F-4D97-AF65-F5344CB8AC3E}">
        <p14:creationId xmlns:p14="http://schemas.microsoft.com/office/powerpoint/2010/main" val="61586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举例：图像的数字化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39615" y="4954124"/>
            <a:ext cx="11298116" cy="145591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主要包括取样和量化这两个过程。</a:t>
            </a: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取样过程是使图像空间坐标数字化，所形成的微小方格称为像素点。</a:t>
            </a: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量化过程是使图像函数值 </a:t>
            </a:r>
            <a:r>
              <a:rPr lang="en-US" altLang="zh-CN" dirty="0"/>
              <a:t>(</a:t>
            </a:r>
            <a:r>
              <a:rPr lang="zh-CN" altLang="en-US" dirty="0"/>
              <a:t>灰度值</a:t>
            </a:r>
            <a:r>
              <a:rPr lang="en-US" altLang="zh-CN" dirty="0"/>
              <a:t>) </a:t>
            </a:r>
            <a:r>
              <a:rPr lang="zh-CN" altLang="en-US" dirty="0"/>
              <a:t>数字化。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19" y="1527241"/>
            <a:ext cx="3204000" cy="32040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6" y="1518950"/>
            <a:ext cx="3240000" cy="32400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853" y="1522457"/>
            <a:ext cx="3240000" cy="32400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9285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5E34-5C84-41FB-BE6F-5DC382D7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内容提要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DE92A-0CB7-4698-AEA1-C793C6440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数据的数字化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信号的数字化</a:t>
            </a:r>
            <a:endParaRPr lang="en-US" altLang="zh-CN" dirty="0"/>
          </a:p>
          <a:p>
            <a:pPr lvl="1"/>
            <a:r>
              <a:rPr lang="zh-CN" altLang="en-US" dirty="0"/>
              <a:t>采样，奈奎斯特采样定理</a:t>
            </a:r>
          </a:p>
          <a:p>
            <a:pPr lvl="1"/>
            <a:r>
              <a:rPr lang="zh-CN" altLang="en-US" dirty="0"/>
              <a:t>量化</a:t>
            </a:r>
          </a:p>
          <a:p>
            <a:pPr lvl="1"/>
            <a:r>
              <a:rPr lang="zh-CN" altLang="en-US" dirty="0"/>
              <a:t>编码</a:t>
            </a:r>
          </a:p>
          <a:p>
            <a:r>
              <a:rPr lang="zh-CN" altLang="en-US" dirty="0"/>
              <a:t>数字信号的优势</a:t>
            </a:r>
            <a:endParaRPr lang="en-US" altLang="zh-CN" dirty="0"/>
          </a:p>
          <a:p>
            <a:r>
              <a:rPr lang="zh-CN" altLang="en-US" dirty="0"/>
              <a:t>数字信号传输</a:t>
            </a:r>
          </a:p>
        </p:txBody>
      </p:sp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8065FC01-736D-4D57-A51D-0F195DE0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91" y="2936632"/>
            <a:ext cx="48482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25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模拟信号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169" y="1543094"/>
            <a:ext cx="5565831" cy="1161047"/>
          </a:xfrm>
        </p:spPr>
        <p:txBody>
          <a:bodyPr/>
          <a:lstStyle/>
          <a:p>
            <a:r>
              <a:rPr kumimoji="1" lang="zh-CN" altLang="en-US" dirty="0">
                <a:latin typeface="+mn-ea"/>
              </a:rPr>
              <a:t>在自然界中</a:t>
            </a:r>
            <a:r>
              <a:rPr kumimoji="1" lang="en-US" altLang="zh-CN" dirty="0">
                <a:latin typeface="+mn-ea"/>
              </a:rPr>
              <a:t>,</a:t>
            </a:r>
            <a:r>
              <a:rPr kumimoji="1" lang="zh-CN" altLang="en-US" dirty="0">
                <a:latin typeface="+mn-ea"/>
              </a:rPr>
              <a:t>我们可以感知的</a:t>
            </a:r>
            <a:r>
              <a:rPr kumimoji="1" lang="en-US" altLang="zh-CN" dirty="0">
                <a:latin typeface="+mn-ea"/>
              </a:rPr>
              <a:t>,</a:t>
            </a:r>
            <a:r>
              <a:rPr kumimoji="1" lang="zh-CN" altLang="en-US" dirty="0">
                <a:latin typeface="+mn-ea"/>
              </a:rPr>
              <a:t>在</a:t>
            </a:r>
            <a:r>
              <a:rPr kumimoji="1" lang="zh-CN" altLang="en-US" dirty="0">
                <a:solidFill>
                  <a:srgbClr val="0070C0"/>
                </a:solidFill>
                <a:latin typeface="+mn-ea"/>
              </a:rPr>
              <a:t>时间和幅值</a:t>
            </a:r>
            <a:r>
              <a:rPr kumimoji="1" lang="zh-CN" altLang="en-US" dirty="0">
                <a:latin typeface="+mn-ea"/>
              </a:rPr>
              <a:t>上都是</a:t>
            </a:r>
            <a:r>
              <a:rPr kumimoji="1" lang="zh-CN" altLang="en-US" dirty="0">
                <a:solidFill>
                  <a:srgbClr val="0070C0"/>
                </a:solidFill>
                <a:latin typeface="+mn-ea"/>
              </a:rPr>
              <a:t>连续的物理量</a:t>
            </a:r>
            <a:r>
              <a:rPr kumimoji="1" lang="zh-CN" altLang="en-US" dirty="0">
                <a:latin typeface="+mn-ea"/>
              </a:rPr>
              <a:t>称为模拟信号。</a:t>
            </a:r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2520723" y="3138745"/>
            <a:ext cx="7317585" cy="3093302"/>
            <a:chOff x="1213540" y="2783389"/>
            <a:chExt cx="7317585" cy="3093302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 flipH="1">
              <a:off x="3012827" y="5426579"/>
              <a:ext cx="2514600" cy="37782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6" name="Picture 151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303" y="2783389"/>
              <a:ext cx="4003822" cy="300286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7" name="Group 27"/>
            <p:cNvGrpSpPr>
              <a:grpSpLocks/>
            </p:cNvGrpSpPr>
            <p:nvPr/>
          </p:nvGrpSpPr>
          <p:grpSpPr bwMode="auto">
            <a:xfrm>
              <a:off x="6456115" y="3481892"/>
              <a:ext cx="215900" cy="215900"/>
              <a:chOff x="1292" y="1310"/>
              <a:chExt cx="1900" cy="1900"/>
            </a:xfrm>
          </p:grpSpPr>
          <p:sp>
            <p:nvSpPr>
              <p:cNvPr id="43" name="AutoShape 28"/>
              <p:cNvSpPr>
                <a:spLocks noChangeArrowheads="1"/>
              </p:cNvSpPr>
              <p:nvPr/>
            </p:nvSpPr>
            <p:spPr bwMode="auto">
              <a:xfrm rot="3419877">
                <a:off x="1292" y="1310"/>
                <a:ext cx="1900" cy="1900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1999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  <p:sp>
            <p:nvSpPr>
              <p:cNvPr id="44" name="AutoShape 29"/>
              <p:cNvSpPr>
                <a:spLocks noChangeArrowheads="1"/>
              </p:cNvSpPr>
              <p:nvPr/>
            </p:nvSpPr>
            <p:spPr bwMode="auto">
              <a:xfrm rot="900000">
                <a:off x="1292" y="1310"/>
                <a:ext cx="1851" cy="1851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79999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</p:grpSp>
        <p:grpSp>
          <p:nvGrpSpPr>
            <p:cNvPr id="8" name="Group 60"/>
            <p:cNvGrpSpPr>
              <a:grpSpLocks/>
            </p:cNvGrpSpPr>
            <p:nvPr/>
          </p:nvGrpSpPr>
          <p:grpSpPr bwMode="auto">
            <a:xfrm>
              <a:off x="7680077" y="3769229"/>
              <a:ext cx="144463" cy="144463"/>
              <a:chOff x="1292" y="1310"/>
              <a:chExt cx="1900" cy="1900"/>
            </a:xfrm>
          </p:grpSpPr>
          <p:sp>
            <p:nvSpPr>
              <p:cNvPr id="41" name="AutoShape 61"/>
              <p:cNvSpPr>
                <a:spLocks noChangeArrowheads="1"/>
              </p:cNvSpPr>
              <p:nvPr/>
            </p:nvSpPr>
            <p:spPr bwMode="auto">
              <a:xfrm rot="3419877">
                <a:off x="1292" y="1310"/>
                <a:ext cx="1900" cy="1900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1999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  <p:sp>
            <p:nvSpPr>
              <p:cNvPr id="42" name="AutoShape 62"/>
              <p:cNvSpPr>
                <a:spLocks noChangeArrowheads="1"/>
              </p:cNvSpPr>
              <p:nvPr/>
            </p:nvSpPr>
            <p:spPr bwMode="auto">
              <a:xfrm rot="900000">
                <a:off x="1292" y="1310"/>
                <a:ext cx="1851" cy="1851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79999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</p:grpSp>
        <p:grpSp>
          <p:nvGrpSpPr>
            <p:cNvPr id="9" name="Group 93"/>
            <p:cNvGrpSpPr>
              <a:grpSpLocks/>
            </p:cNvGrpSpPr>
            <p:nvPr/>
          </p:nvGrpSpPr>
          <p:grpSpPr bwMode="auto">
            <a:xfrm>
              <a:off x="7156202" y="3216779"/>
              <a:ext cx="144463" cy="144463"/>
              <a:chOff x="1292" y="1310"/>
              <a:chExt cx="1900" cy="1900"/>
            </a:xfrm>
          </p:grpSpPr>
          <p:sp>
            <p:nvSpPr>
              <p:cNvPr id="39" name="AutoShape 94"/>
              <p:cNvSpPr>
                <a:spLocks noChangeArrowheads="1"/>
              </p:cNvSpPr>
              <p:nvPr/>
            </p:nvSpPr>
            <p:spPr bwMode="auto">
              <a:xfrm rot="3419877">
                <a:off x="1292" y="1310"/>
                <a:ext cx="1900" cy="1900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1999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  <p:sp>
            <p:nvSpPr>
              <p:cNvPr id="40" name="AutoShape 95"/>
              <p:cNvSpPr>
                <a:spLocks noChangeArrowheads="1"/>
              </p:cNvSpPr>
              <p:nvPr/>
            </p:nvSpPr>
            <p:spPr bwMode="auto">
              <a:xfrm rot="900000">
                <a:off x="1292" y="1310"/>
                <a:ext cx="1851" cy="1851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79999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</p:grpSp>
        <p:grpSp>
          <p:nvGrpSpPr>
            <p:cNvPr id="10" name="Group 96"/>
            <p:cNvGrpSpPr>
              <a:grpSpLocks/>
            </p:cNvGrpSpPr>
            <p:nvPr/>
          </p:nvGrpSpPr>
          <p:grpSpPr bwMode="auto">
            <a:xfrm>
              <a:off x="5384552" y="3339017"/>
              <a:ext cx="142875" cy="142875"/>
              <a:chOff x="1292" y="1310"/>
              <a:chExt cx="1900" cy="1900"/>
            </a:xfrm>
          </p:grpSpPr>
          <p:sp>
            <p:nvSpPr>
              <p:cNvPr id="37" name="AutoShape 97"/>
              <p:cNvSpPr>
                <a:spLocks noChangeArrowheads="1"/>
              </p:cNvSpPr>
              <p:nvPr/>
            </p:nvSpPr>
            <p:spPr bwMode="auto">
              <a:xfrm rot="3419877">
                <a:off x="1292" y="1310"/>
                <a:ext cx="1900" cy="1900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1999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  <p:sp>
            <p:nvSpPr>
              <p:cNvPr id="38" name="AutoShape 98"/>
              <p:cNvSpPr>
                <a:spLocks noChangeArrowheads="1"/>
              </p:cNvSpPr>
              <p:nvPr/>
            </p:nvSpPr>
            <p:spPr bwMode="auto">
              <a:xfrm rot="900000">
                <a:off x="1292" y="1310"/>
                <a:ext cx="1851" cy="1851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79999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</p:grpSp>
        <p:grpSp>
          <p:nvGrpSpPr>
            <p:cNvPr id="11" name="Group 102"/>
            <p:cNvGrpSpPr>
              <a:grpSpLocks/>
            </p:cNvGrpSpPr>
            <p:nvPr/>
          </p:nvGrpSpPr>
          <p:grpSpPr bwMode="auto">
            <a:xfrm>
              <a:off x="5813177" y="3196142"/>
              <a:ext cx="360363" cy="360362"/>
              <a:chOff x="1292" y="1310"/>
              <a:chExt cx="1900" cy="1900"/>
            </a:xfrm>
          </p:grpSpPr>
          <p:sp>
            <p:nvSpPr>
              <p:cNvPr id="35" name="AutoShape 103"/>
              <p:cNvSpPr>
                <a:spLocks noChangeArrowheads="1"/>
              </p:cNvSpPr>
              <p:nvPr/>
            </p:nvSpPr>
            <p:spPr bwMode="auto">
              <a:xfrm rot="3419877">
                <a:off x="1292" y="1310"/>
                <a:ext cx="1900" cy="1900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1999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  <p:sp>
            <p:nvSpPr>
              <p:cNvPr id="36" name="AutoShape 104"/>
              <p:cNvSpPr>
                <a:spLocks noChangeArrowheads="1"/>
              </p:cNvSpPr>
              <p:nvPr/>
            </p:nvSpPr>
            <p:spPr bwMode="auto">
              <a:xfrm rot="900000">
                <a:off x="1292" y="1310"/>
                <a:ext cx="1851" cy="1851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rgbClr val="CE7C7C">
                      <a:alpha val="79999"/>
                    </a:srgbClr>
                  </a:gs>
                  <a:gs pos="100000">
                    <a:srgbClr val="CFB4B1">
                      <a:alpha val="10001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</p:grpSp>
        <p:grpSp>
          <p:nvGrpSpPr>
            <p:cNvPr id="12" name="Group 114"/>
            <p:cNvGrpSpPr>
              <a:grpSpLocks/>
            </p:cNvGrpSpPr>
            <p:nvPr/>
          </p:nvGrpSpPr>
          <p:grpSpPr bwMode="auto">
            <a:xfrm>
              <a:off x="5748090" y="3194554"/>
              <a:ext cx="144462" cy="144463"/>
              <a:chOff x="1292" y="1310"/>
              <a:chExt cx="1900" cy="1900"/>
            </a:xfrm>
          </p:grpSpPr>
          <p:sp>
            <p:nvSpPr>
              <p:cNvPr id="33" name="AutoShape 115"/>
              <p:cNvSpPr>
                <a:spLocks noChangeArrowheads="1"/>
              </p:cNvSpPr>
              <p:nvPr/>
            </p:nvSpPr>
            <p:spPr bwMode="auto">
              <a:xfrm rot="3419877">
                <a:off x="1292" y="1310"/>
                <a:ext cx="1900" cy="1900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1999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  <p:sp>
            <p:nvSpPr>
              <p:cNvPr id="34" name="AutoShape 116"/>
              <p:cNvSpPr>
                <a:spLocks noChangeArrowheads="1"/>
              </p:cNvSpPr>
              <p:nvPr/>
            </p:nvSpPr>
            <p:spPr bwMode="auto">
              <a:xfrm rot="900000">
                <a:off x="1292" y="1310"/>
                <a:ext cx="1851" cy="1851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79999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</p:grpSp>
        <p:grpSp>
          <p:nvGrpSpPr>
            <p:cNvPr id="13" name="Group 117"/>
            <p:cNvGrpSpPr>
              <a:grpSpLocks/>
            </p:cNvGrpSpPr>
            <p:nvPr/>
          </p:nvGrpSpPr>
          <p:grpSpPr bwMode="auto">
            <a:xfrm>
              <a:off x="5055940" y="4037517"/>
              <a:ext cx="144462" cy="144462"/>
              <a:chOff x="1292" y="1310"/>
              <a:chExt cx="1900" cy="1900"/>
            </a:xfrm>
          </p:grpSpPr>
          <p:sp>
            <p:nvSpPr>
              <p:cNvPr id="31" name="AutoShape 118"/>
              <p:cNvSpPr>
                <a:spLocks noChangeArrowheads="1"/>
              </p:cNvSpPr>
              <p:nvPr/>
            </p:nvSpPr>
            <p:spPr bwMode="auto">
              <a:xfrm rot="3419877">
                <a:off x="1292" y="1310"/>
                <a:ext cx="1900" cy="1900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1999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  <p:sp>
            <p:nvSpPr>
              <p:cNvPr id="32" name="AutoShape 119"/>
              <p:cNvSpPr>
                <a:spLocks noChangeArrowheads="1"/>
              </p:cNvSpPr>
              <p:nvPr/>
            </p:nvSpPr>
            <p:spPr bwMode="auto">
              <a:xfrm rot="900000">
                <a:off x="1292" y="1310"/>
                <a:ext cx="1851" cy="1851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79999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</p:grpSp>
        <p:grpSp>
          <p:nvGrpSpPr>
            <p:cNvPr id="14" name="Group 126"/>
            <p:cNvGrpSpPr>
              <a:grpSpLocks/>
            </p:cNvGrpSpPr>
            <p:nvPr/>
          </p:nvGrpSpPr>
          <p:grpSpPr bwMode="auto">
            <a:xfrm>
              <a:off x="5341690" y="3751767"/>
              <a:ext cx="144462" cy="144462"/>
              <a:chOff x="1292" y="1310"/>
              <a:chExt cx="1900" cy="1900"/>
            </a:xfrm>
          </p:grpSpPr>
          <p:sp>
            <p:nvSpPr>
              <p:cNvPr id="29" name="AutoShape 127"/>
              <p:cNvSpPr>
                <a:spLocks noChangeArrowheads="1"/>
              </p:cNvSpPr>
              <p:nvPr/>
            </p:nvSpPr>
            <p:spPr bwMode="auto">
              <a:xfrm rot="3419877">
                <a:off x="1292" y="1310"/>
                <a:ext cx="1900" cy="1900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1999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  <p:sp>
            <p:nvSpPr>
              <p:cNvPr id="30" name="AutoShape 128"/>
              <p:cNvSpPr>
                <a:spLocks noChangeArrowheads="1"/>
              </p:cNvSpPr>
              <p:nvPr/>
            </p:nvSpPr>
            <p:spPr bwMode="auto">
              <a:xfrm rot="900000">
                <a:off x="1292" y="1310"/>
                <a:ext cx="1851" cy="1851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79999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</p:grpSp>
        <p:sp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1341752" y="3166829"/>
              <a:ext cx="1650438" cy="2709862"/>
            </a:xfrm>
            <a:prstGeom prst="rect">
              <a:avLst/>
            </a:prstGeom>
            <a:solidFill>
              <a:srgbClr val="EFFBF7">
                <a:alpha val="20000"/>
              </a:srgbClr>
            </a:solidFill>
            <a:ln w="38100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aseline="-25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Line 3"/>
            <p:cNvSpPr>
              <a:spLocks noChangeShapeType="1"/>
            </p:cNvSpPr>
            <p:nvPr/>
          </p:nvSpPr>
          <p:spPr bwMode="black">
            <a:xfrm flipH="1">
              <a:off x="2992190" y="2926267"/>
              <a:ext cx="3178175" cy="28416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auto">
            <a:xfrm>
              <a:off x="1234177" y="3387491"/>
              <a:ext cx="2274888" cy="431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71450" indent="-171450">
                <a:defRPr/>
              </a:pPr>
              <a:r>
                <a:rPr lang="zh-CN" altLang="en-US" sz="1400" dirty="0">
                  <a:latin typeface="Arial" charset="0"/>
                </a:rPr>
                <a:t>   </a:t>
              </a:r>
              <a:r>
                <a:rPr lang="zh-CN" altLang="en-US" sz="2200" b="1" dirty="0">
                  <a:solidFill>
                    <a:srgbClr val="333333"/>
                  </a:solidFill>
                  <a:latin typeface="微软雅黑" pitchFamily="34" charset="-122"/>
                  <a:ea typeface="微软雅黑" pitchFamily="34" charset="-122"/>
                </a:rPr>
                <a:t>流星的</a:t>
              </a:r>
              <a:r>
                <a:rPr lang="zh-CN" altLang="en-US" sz="2200" b="1" dirty="0">
                  <a:solidFill>
                    <a:srgbClr val="800000"/>
                  </a:solidFill>
                  <a:latin typeface="微软雅黑" pitchFamily="34" charset="-122"/>
                  <a:ea typeface="微软雅黑" pitchFamily="34" charset="-122"/>
                </a:rPr>
                <a:t>速度</a:t>
              </a:r>
              <a:endParaRPr lang="en-US" altLang="zh-CN" sz="220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组合 211"/>
            <p:cNvGrpSpPr>
              <a:grpSpLocks/>
            </p:cNvGrpSpPr>
            <p:nvPr/>
          </p:nvGrpSpPr>
          <p:grpSpPr bwMode="auto">
            <a:xfrm>
              <a:off x="7099052" y="4497892"/>
              <a:ext cx="730250" cy="636587"/>
              <a:chOff x="5566488" y="1714488"/>
              <a:chExt cx="791462" cy="799076"/>
            </a:xfrm>
          </p:grpSpPr>
          <p:sp>
            <p:nvSpPr>
              <p:cNvPr id="22" name="Freeform 23"/>
              <p:cNvSpPr>
                <a:spLocks/>
              </p:cNvSpPr>
              <p:nvPr/>
            </p:nvSpPr>
            <p:spPr bwMode="gray">
              <a:xfrm>
                <a:off x="5566488" y="1981964"/>
                <a:ext cx="452561" cy="531600"/>
              </a:xfrm>
              <a:custGeom>
                <a:avLst/>
                <a:gdLst>
                  <a:gd name="T0" fmla="*/ 2147483647 w 2614"/>
                  <a:gd name="T1" fmla="*/ 0 h 2628"/>
                  <a:gd name="T2" fmla="*/ 2147483647 w 2614"/>
                  <a:gd name="T3" fmla="*/ 2147483647 h 2628"/>
                  <a:gd name="T4" fmla="*/ 2147483647 w 2614"/>
                  <a:gd name="T5" fmla="*/ 2147483647 h 2628"/>
                  <a:gd name="T6" fmla="*/ 2147483647 w 2614"/>
                  <a:gd name="T7" fmla="*/ 0 h 2628"/>
                  <a:gd name="T8" fmla="*/ 2147483647 w 2614"/>
                  <a:gd name="T9" fmla="*/ 2147483647 h 2628"/>
                  <a:gd name="T10" fmla="*/ 2147483647 w 2614"/>
                  <a:gd name="T11" fmla="*/ 2147483647 h 2628"/>
                  <a:gd name="T12" fmla="*/ 2147483647 w 2614"/>
                  <a:gd name="T13" fmla="*/ 2147483647 h 2628"/>
                  <a:gd name="T14" fmla="*/ 2147483647 w 2614"/>
                  <a:gd name="T15" fmla="*/ 2147483647 h 2628"/>
                  <a:gd name="T16" fmla="*/ 2147483647 w 2614"/>
                  <a:gd name="T17" fmla="*/ 2147483647 h 2628"/>
                  <a:gd name="T18" fmla="*/ 2147483647 w 2614"/>
                  <a:gd name="T19" fmla="*/ 2147483647 h 2628"/>
                  <a:gd name="T20" fmla="*/ 2147483647 w 2614"/>
                  <a:gd name="T21" fmla="*/ 2147483647 h 2628"/>
                  <a:gd name="T22" fmla="*/ 2147483647 w 2614"/>
                  <a:gd name="T23" fmla="*/ 2147483647 h 2628"/>
                  <a:gd name="T24" fmla="*/ 2147483647 w 2614"/>
                  <a:gd name="T25" fmla="*/ 2147483647 h 2628"/>
                  <a:gd name="T26" fmla="*/ 2147483647 w 2614"/>
                  <a:gd name="T27" fmla="*/ 2147483647 h 2628"/>
                  <a:gd name="T28" fmla="*/ 2147483647 w 2614"/>
                  <a:gd name="T29" fmla="*/ 2147483647 h 2628"/>
                  <a:gd name="T30" fmla="*/ 2147483647 w 2614"/>
                  <a:gd name="T31" fmla="*/ 2147483647 h 2628"/>
                  <a:gd name="T32" fmla="*/ 2147483647 w 2614"/>
                  <a:gd name="T33" fmla="*/ 2147483647 h 2628"/>
                  <a:gd name="T34" fmla="*/ 2147483647 w 2614"/>
                  <a:gd name="T35" fmla="*/ 2147483647 h 2628"/>
                  <a:gd name="T36" fmla="*/ 2147483647 w 2614"/>
                  <a:gd name="T37" fmla="*/ 2147483647 h 2628"/>
                  <a:gd name="T38" fmla="*/ 2147483647 w 2614"/>
                  <a:gd name="T39" fmla="*/ 2147483647 h 2628"/>
                  <a:gd name="T40" fmla="*/ 2147483647 w 2614"/>
                  <a:gd name="T41" fmla="*/ 2147483647 h 2628"/>
                  <a:gd name="T42" fmla="*/ 2147483647 w 2614"/>
                  <a:gd name="T43" fmla="*/ 2147483647 h 2628"/>
                  <a:gd name="T44" fmla="*/ 2147483647 w 2614"/>
                  <a:gd name="T45" fmla="*/ 2147483647 h 2628"/>
                  <a:gd name="T46" fmla="*/ 2147483647 w 2614"/>
                  <a:gd name="T47" fmla="*/ 0 h 262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14"/>
                  <a:gd name="T73" fmla="*/ 0 h 2628"/>
                  <a:gd name="T74" fmla="*/ 2614 w 2614"/>
                  <a:gd name="T75" fmla="*/ 2628 h 262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14" h="2628">
                    <a:moveTo>
                      <a:pt x="1100" y="0"/>
                    </a:moveTo>
                    <a:cubicBezTo>
                      <a:pt x="1120" y="78"/>
                      <a:pt x="1193" y="183"/>
                      <a:pt x="1316" y="180"/>
                    </a:cubicBezTo>
                    <a:cubicBezTo>
                      <a:pt x="1439" y="177"/>
                      <a:pt x="1472" y="84"/>
                      <a:pt x="1508" y="6"/>
                    </a:cubicBezTo>
                    <a:cubicBezTo>
                      <a:pt x="2036" y="6"/>
                      <a:pt x="2504" y="0"/>
                      <a:pt x="2504" y="0"/>
                    </a:cubicBezTo>
                    <a:cubicBezTo>
                      <a:pt x="2576" y="4"/>
                      <a:pt x="2612" y="94"/>
                      <a:pt x="2610" y="146"/>
                    </a:cubicBezTo>
                    <a:cubicBezTo>
                      <a:pt x="2610" y="194"/>
                      <a:pt x="2614" y="294"/>
                      <a:pt x="2492" y="312"/>
                    </a:cubicBezTo>
                    <a:cubicBezTo>
                      <a:pt x="2104" y="312"/>
                      <a:pt x="1716" y="312"/>
                      <a:pt x="1716" y="312"/>
                    </a:cubicBezTo>
                    <a:lnTo>
                      <a:pt x="1985" y="1350"/>
                    </a:lnTo>
                    <a:lnTo>
                      <a:pt x="1805" y="1401"/>
                    </a:lnTo>
                    <a:lnTo>
                      <a:pt x="2093" y="2328"/>
                    </a:lnTo>
                    <a:cubicBezTo>
                      <a:pt x="2126" y="2457"/>
                      <a:pt x="2117" y="2547"/>
                      <a:pt x="2030" y="2598"/>
                    </a:cubicBezTo>
                    <a:cubicBezTo>
                      <a:pt x="1919" y="2628"/>
                      <a:pt x="1834" y="2552"/>
                      <a:pt x="1778" y="2406"/>
                    </a:cubicBezTo>
                    <a:cubicBezTo>
                      <a:pt x="1679" y="2219"/>
                      <a:pt x="1507" y="1628"/>
                      <a:pt x="1436" y="1476"/>
                    </a:cubicBezTo>
                    <a:lnTo>
                      <a:pt x="1136" y="1476"/>
                    </a:lnTo>
                    <a:cubicBezTo>
                      <a:pt x="1070" y="1668"/>
                      <a:pt x="926" y="2226"/>
                      <a:pt x="842" y="2412"/>
                    </a:cubicBezTo>
                    <a:cubicBezTo>
                      <a:pt x="802" y="2524"/>
                      <a:pt x="728" y="2616"/>
                      <a:pt x="635" y="2595"/>
                    </a:cubicBezTo>
                    <a:cubicBezTo>
                      <a:pt x="571" y="2563"/>
                      <a:pt x="488" y="2532"/>
                      <a:pt x="545" y="2316"/>
                    </a:cubicBezTo>
                    <a:lnTo>
                      <a:pt x="797" y="1416"/>
                    </a:lnTo>
                    <a:lnTo>
                      <a:pt x="602" y="1368"/>
                    </a:lnTo>
                    <a:lnTo>
                      <a:pt x="906" y="310"/>
                    </a:lnTo>
                    <a:lnTo>
                      <a:pt x="148" y="310"/>
                    </a:lnTo>
                    <a:cubicBezTo>
                      <a:pt x="48" y="304"/>
                      <a:pt x="7" y="226"/>
                      <a:pt x="2" y="174"/>
                    </a:cubicBezTo>
                    <a:cubicBezTo>
                      <a:pt x="0" y="118"/>
                      <a:pt x="20" y="0"/>
                      <a:pt x="148" y="2"/>
                    </a:cubicBezTo>
                    <a:cubicBezTo>
                      <a:pt x="342" y="2"/>
                      <a:pt x="1160" y="0"/>
                      <a:pt x="1100" y="0"/>
                    </a:cubicBezTo>
                    <a:close/>
                  </a:path>
                </a:pathLst>
              </a:custGeom>
              <a:solidFill>
                <a:srgbClr val="92E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aseline="-25000"/>
              </a:p>
            </p:txBody>
          </p:sp>
          <p:sp>
            <p:nvSpPr>
              <p:cNvPr id="23" name="Oval 24"/>
              <p:cNvSpPr>
                <a:spLocks noChangeArrowheads="1"/>
              </p:cNvSpPr>
              <p:nvPr/>
            </p:nvSpPr>
            <p:spPr bwMode="gray">
              <a:xfrm>
                <a:off x="5734681" y="1848559"/>
                <a:ext cx="119642" cy="137448"/>
              </a:xfrm>
              <a:prstGeom prst="ellipse">
                <a:avLst/>
              </a:prstGeom>
              <a:solidFill>
                <a:srgbClr val="92E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aseline="-25000"/>
              </a:p>
            </p:txBody>
          </p:sp>
          <p:grpSp>
            <p:nvGrpSpPr>
              <p:cNvPr id="24" name="组合 34"/>
              <p:cNvGrpSpPr>
                <a:grpSpLocks/>
              </p:cNvGrpSpPr>
              <p:nvPr/>
            </p:nvGrpSpPr>
            <p:grpSpPr bwMode="auto">
              <a:xfrm>
                <a:off x="5794134" y="1714486"/>
                <a:ext cx="563833" cy="798967"/>
                <a:chOff x="5794118" y="1567306"/>
                <a:chExt cx="765175" cy="946150"/>
              </a:xfrm>
            </p:grpSpPr>
            <p:sp>
              <p:nvSpPr>
                <p:cNvPr id="25" name="Oval 26"/>
                <p:cNvSpPr>
                  <a:spLocks noChangeArrowheads="1"/>
                </p:cNvSpPr>
                <p:nvPr/>
              </p:nvSpPr>
              <p:spPr bwMode="gray">
                <a:xfrm>
                  <a:off x="6076693" y="1567306"/>
                  <a:ext cx="200025" cy="195263"/>
                </a:xfrm>
                <a:prstGeom prst="ellipse">
                  <a:avLst/>
                </a:prstGeom>
                <a:solidFill>
                  <a:srgbClr val="FEE3AC"/>
                </a:solidFill>
                <a:ln w="9525">
                  <a:round/>
                  <a:headEnd/>
                  <a:tailEnd/>
                </a:ln>
                <a:scene3d>
                  <a:camera prst="legacyPerspectiveFront">
                    <a:rot lat="20099978" lon="1500000" rev="0"/>
                  </a:camera>
                  <a:lightRig rig="legacyFlat2" dir="t"/>
                </a:scene3d>
                <a:sp3d extrusionH="100000" prstMaterial="legacyMetal">
                  <a:bevelT w="13500" h="13500" prst="angle"/>
                  <a:bevelB w="13500" h="13500" prst="angle"/>
                  <a:extrusionClr>
                    <a:srgbClr val="FFB219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endParaRPr lang="zh-CN" altLang="en-US" baseline="-25000"/>
                </a:p>
              </p:txBody>
            </p:sp>
            <p:sp>
              <p:nvSpPr>
                <p:cNvPr id="26" name="Freeform 27"/>
                <p:cNvSpPr>
                  <a:spLocks/>
                </p:cNvSpPr>
                <p:nvPr/>
              </p:nvSpPr>
              <p:spPr bwMode="gray">
                <a:xfrm>
                  <a:off x="5794118" y="1595881"/>
                  <a:ext cx="765175" cy="917575"/>
                </a:xfrm>
                <a:custGeom>
                  <a:avLst/>
                  <a:gdLst>
                    <a:gd name="T0" fmla="*/ 2147483647 w 3312"/>
                    <a:gd name="T1" fmla="*/ 2147483647 h 3962"/>
                    <a:gd name="T2" fmla="*/ 2147483647 w 3312"/>
                    <a:gd name="T3" fmla="*/ 2147483647 h 3962"/>
                    <a:gd name="T4" fmla="*/ 2147483647 w 3312"/>
                    <a:gd name="T5" fmla="*/ 2147483647 h 3962"/>
                    <a:gd name="T6" fmla="*/ 2147483647 w 3312"/>
                    <a:gd name="T7" fmla="*/ 2147483647 h 3962"/>
                    <a:gd name="T8" fmla="*/ 2147483647 w 3312"/>
                    <a:gd name="T9" fmla="*/ 2147483647 h 3962"/>
                    <a:gd name="T10" fmla="*/ 2147483647 w 3312"/>
                    <a:gd name="T11" fmla="*/ 2147483647 h 3962"/>
                    <a:gd name="T12" fmla="*/ 2147483647 w 3312"/>
                    <a:gd name="T13" fmla="*/ 2147483647 h 3962"/>
                    <a:gd name="T14" fmla="*/ 2147483647 w 3312"/>
                    <a:gd name="T15" fmla="*/ 2147483647 h 3962"/>
                    <a:gd name="T16" fmla="*/ 2147483647 w 3312"/>
                    <a:gd name="T17" fmla="*/ 2147483647 h 3962"/>
                    <a:gd name="T18" fmla="*/ 2147483647 w 3312"/>
                    <a:gd name="T19" fmla="*/ 2147483647 h 3962"/>
                    <a:gd name="T20" fmla="*/ 2147483647 w 3312"/>
                    <a:gd name="T21" fmla="*/ 2147483647 h 3962"/>
                    <a:gd name="T22" fmla="*/ 2147483647 w 3312"/>
                    <a:gd name="T23" fmla="*/ 2147483647 h 3962"/>
                    <a:gd name="T24" fmla="*/ 2147483647 w 3312"/>
                    <a:gd name="T25" fmla="*/ 2147483647 h 3962"/>
                    <a:gd name="T26" fmla="*/ 2147483647 w 3312"/>
                    <a:gd name="T27" fmla="*/ 2147483647 h 3962"/>
                    <a:gd name="T28" fmla="*/ 2147483647 w 3312"/>
                    <a:gd name="T29" fmla="*/ 2147483647 h 3962"/>
                    <a:gd name="T30" fmla="*/ 2147483647 w 3312"/>
                    <a:gd name="T31" fmla="*/ 2147483647 h 3962"/>
                    <a:gd name="T32" fmla="*/ 2147483647 w 3312"/>
                    <a:gd name="T33" fmla="*/ 2147483647 h 3962"/>
                    <a:gd name="T34" fmla="*/ 2147483647 w 3312"/>
                    <a:gd name="T35" fmla="*/ 2147483647 h 3962"/>
                    <a:gd name="T36" fmla="*/ 2147483647 w 3312"/>
                    <a:gd name="T37" fmla="*/ 2147483647 h 3962"/>
                    <a:gd name="T38" fmla="*/ 2147483647 w 3312"/>
                    <a:gd name="T39" fmla="*/ 2147483647 h 3962"/>
                    <a:gd name="T40" fmla="*/ 2147483647 w 3312"/>
                    <a:gd name="T41" fmla="*/ 2147483647 h 3962"/>
                    <a:gd name="T42" fmla="*/ 2147483647 w 3312"/>
                    <a:gd name="T43" fmla="*/ 2147483647 h 3962"/>
                    <a:gd name="T44" fmla="*/ 2147483647 w 3312"/>
                    <a:gd name="T45" fmla="*/ 2147483647 h 3962"/>
                    <a:gd name="T46" fmla="*/ 2147483647 w 3312"/>
                    <a:gd name="T47" fmla="*/ 2147483647 h 3962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312"/>
                    <a:gd name="T73" fmla="*/ 0 h 3962"/>
                    <a:gd name="T74" fmla="*/ 3312 w 3312"/>
                    <a:gd name="T75" fmla="*/ 3962 h 3962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312" h="3962">
                      <a:moveTo>
                        <a:pt x="1376" y="696"/>
                      </a:moveTo>
                      <a:cubicBezTo>
                        <a:pt x="1401" y="795"/>
                        <a:pt x="1489" y="920"/>
                        <a:pt x="1639" y="920"/>
                      </a:cubicBezTo>
                      <a:cubicBezTo>
                        <a:pt x="1801" y="920"/>
                        <a:pt x="1876" y="795"/>
                        <a:pt x="1926" y="708"/>
                      </a:cubicBezTo>
                      <a:lnTo>
                        <a:pt x="2940" y="66"/>
                      </a:lnTo>
                      <a:cubicBezTo>
                        <a:pt x="3042" y="0"/>
                        <a:pt x="3142" y="16"/>
                        <a:pt x="3204" y="78"/>
                      </a:cubicBezTo>
                      <a:cubicBezTo>
                        <a:pt x="3267" y="140"/>
                        <a:pt x="3312" y="264"/>
                        <a:pt x="3072" y="444"/>
                      </a:cubicBezTo>
                      <a:lnTo>
                        <a:pt x="2139" y="1081"/>
                      </a:lnTo>
                      <a:lnTo>
                        <a:pt x="2476" y="2372"/>
                      </a:lnTo>
                      <a:lnTo>
                        <a:pt x="2251" y="2435"/>
                      </a:lnTo>
                      <a:lnTo>
                        <a:pt x="2614" y="3589"/>
                      </a:lnTo>
                      <a:cubicBezTo>
                        <a:pt x="2651" y="3751"/>
                        <a:pt x="2639" y="3863"/>
                        <a:pt x="2539" y="3925"/>
                      </a:cubicBezTo>
                      <a:cubicBezTo>
                        <a:pt x="2401" y="3962"/>
                        <a:pt x="2289" y="3863"/>
                        <a:pt x="2226" y="3689"/>
                      </a:cubicBezTo>
                      <a:cubicBezTo>
                        <a:pt x="2101" y="3453"/>
                        <a:pt x="1876" y="2720"/>
                        <a:pt x="1789" y="2534"/>
                      </a:cubicBezTo>
                      <a:lnTo>
                        <a:pt x="1414" y="2534"/>
                      </a:lnTo>
                      <a:cubicBezTo>
                        <a:pt x="1339" y="2770"/>
                        <a:pt x="1151" y="3465"/>
                        <a:pt x="1051" y="3689"/>
                      </a:cubicBezTo>
                      <a:cubicBezTo>
                        <a:pt x="1001" y="3838"/>
                        <a:pt x="914" y="3950"/>
                        <a:pt x="789" y="3925"/>
                      </a:cubicBezTo>
                      <a:cubicBezTo>
                        <a:pt x="714" y="3875"/>
                        <a:pt x="614" y="3838"/>
                        <a:pt x="676" y="3577"/>
                      </a:cubicBezTo>
                      <a:lnTo>
                        <a:pt x="1001" y="2459"/>
                      </a:lnTo>
                      <a:lnTo>
                        <a:pt x="751" y="2397"/>
                      </a:lnTo>
                      <a:lnTo>
                        <a:pt x="1126" y="1081"/>
                      </a:lnTo>
                      <a:lnTo>
                        <a:pt x="139" y="497"/>
                      </a:lnTo>
                      <a:cubicBezTo>
                        <a:pt x="54" y="402"/>
                        <a:pt x="0" y="342"/>
                        <a:pt x="60" y="180"/>
                      </a:cubicBezTo>
                      <a:cubicBezTo>
                        <a:pt x="186" y="102"/>
                        <a:pt x="214" y="112"/>
                        <a:pt x="389" y="162"/>
                      </a:cubicBezTo>
                      <a:lnTo>
                        <a:pt x="1376" y="696"/>
                      </a:lnTo>
                      <a:close/>
                    </a:path>
                  </a:pathLst>
                </a:custGeom>
                <a:solidFill>
                  <a:srgbClr val="FEE3AC"/>
                </a:solidFill>
                <a:ln w="9525">
                  <a:miter lim="800000"/>
                  <a:headEnd/>
                  <a:tailEnd/>
                </a:ln>
                <a:scene3d>
                  <a:camera prst="legacyPerspectiveFront">
                    <a:rot lat="20099978" lon="1500000" rev="0"/>
                  </a:camera>
                  <a:lightRig rig="legacyFlat2" dir="t"/>
                </a:scene3d>
                <a:sp3d extrusionH="100000" prstMaterial="legacyMetal">
                  <a:bevelT w="13500" h="13500" prst="angle"/>
                  <a:bevelB w="13500" h="13500" prst="angle"/>
                  <a:extrusionClr>
                    <a:srgbClr val="FFB21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zh-CN" altLang="en-US" baseline="-25000"/>
                </a:p>
              </p:txBody>
            </p:sp>
          </p:grpSp>
        </p:grpSp>
        <p:sp>
          <p:nvSpPr>
            <p:cNvPr id="20" name="Rectangle 30"/>
            <p:cNvSpPr>
              <a:spLocks noChangeArrowheads="1"/>
            </p:cNvSpPr>
            <p:nvPr/>
          </p:nvSpPr>
          <p:spPr bwMode="auto">
            <a:xfrm>
              <a:off x="1213540" y="4225691"/>
              <a:ext cx="2274887" cy="430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71450" indent="-171450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zh-CN" altLang="en-US" sz="2200" b="1" dirty="0">
                  <a:solidFill>
                    <a:srgbClr val="333333"/>
                  </a:solidFill>
                  <a:latin typeface="微软雅黑" pitchFamily="34" charset="-122"/>
                  <a:ea typeface="微软雅黑" pitchFamily="34" charset="-122"/>
                </a:rPr>
                <a:t>阳光的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温度</a:t>
              </a:r>
              <a:endParaRPr lang="en-US" altLang="zh-CN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Rectangle 30"/>
            <p:cNvSpPr>
              <a:spLocks noChangeArrowheads="1"/>
            </p:cNvSpPr>
            <p:nvPr/>
          </p:nvSpPr>
          <p:spPr bwMode="auto">
            <a:xfrm>
              <a:off x="1250052" y="5055954"/>
              <a:ext cx="2274888" cy="431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71450" indent="-171450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zh-CN" altLang="en-US" sz="2200" b="1" dirty="0">
                  <a:solidFill>
                    <a:srgbClr val="333333"/>
                  </a:solidFill>
                  <a:latin typeface="微软雅黑" pitchFamily="34" charset="-122"/>
                  <a:ea typeface="微软雅黑" pitchFamily="34" charset="-122"/>
                </a:rPr>
                <a:t>朋友的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声音</a:t>
              </a:r>
              <a:endParaRPr lang="en-US" altLang="zh-CN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6801" y="764204"/>
            <a:ext cx="3939173" cy="231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85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模拟信号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7236" y="1407157"/>
            <a:ext cx="11065164" cy="2411283"/>
          </a:xfrm>
        </p:spPr>
        <p:txBody>
          <a:bodyPr/>
          <a:lstStyle/>
          <a:p>
            <a:r>
              <a:rPr kumimoji="1" lang="zh-CN" altLang="en-US" dirty="0">
                <a:latin typeface="+mn-ea"/>
              </a:rPr>
              <a:t>模拟信号是指信息参数在给定范围内表现为</a:t>
            </a:r>
            <a:r>
              <a:rPr kumimoji="1" lang="zh-CN" altLang="en-US" dirty="0">
                <a:solidFill>
                  <a:srgbClr val="B01F24"/>
                </a:solidFill>
                <a:latin typeface="+mn-ea"/>
              </a:rPr>
              <a:t>连续的信号</a:t>
            </a:r>
            <a:r>
              <a:rPr kumimoji="1" lang="zh-CN" altLang="en-US" dirty="0">
                <a:latin typeface="+mn-ea"/>
              </a:rPr>
              <a:t>，或在一段连续的时间间隔内，其代表信息的特征量可以在</a:t>
            </a:r>
            <a:r>
              <a:rPr kumimoji="1" lang="zh-CN" altLang="en-US" dirty="0">
                <a:solidFill>
                  <a:srgbClr val="0070C0"/>
                </a:solidFill>
                <a:latin typeface="+mn-ea"/>
              </a:rPr>
              <a:t>任意瞬间呈现为任意数值</a:t>
            </a:r>
            <a:r>
              <a:rPr kumimoji="1" lang="zh-CN" altLang="en-US" dirty="0">
                <a:latin typeface="+mn-ea"/>
              </a:rPr>
              <a:t>的信号，它在一定的时间范围内可以有</a:t>
            </a:r>
            <a:r>
              <a:rPr kumimoji="1" lang="zh-CN" altLang="en-US" dirty="0">
                <a:solidFill>
                  <a:srgbClr val="B01F24"/>
                </a:solidFill>
                <a:latin typeface="+mn-ea"/>
              </a:rPr>
              <a:t>无限多个不同的取值</a:t>
            </a:r>
            <a:r>
              <a:rPr kumimoji="1" lang="zh-CN" altLang="en-US" dirty="0">
                <a:latin typeface="+mn-ea"/>
              </a:rPr>
              <a:t>。</a:t>
            </a:r>
          </a:p>
          <a:p>
            <a:r>
              <a:rPr kumimoji="1" lang="zh-CN" altLang="en-US" dirty="0">
                <a:latin typeface="+mn-ea"/>
              </a:rPr>
              <a:t>在电学中，用传感器将这样的物理量转变成为电信号，通常用</a:t>
            </a:r>
            <a:r>
              <a:rPr kumimoji="1" lang="zh-CN" altLang="en-US" dirty="0">
                <a:solidFill>
                  <a:srgbClr val="0070C0"/>
                </a:solidFill>
                <a:latin typeface="+mn-ea"/>
              </a:rPr>
              <a:t>连续变化的电压值或电流值</a:t>
            </a:r>
            <a:r>
              <a:rPr kumimoji="1" lang="zh-CN" altLang="en-US" dirty="0">
                <a:latin typeface="+mn-ea"/>
              </a:rPr>
              <a:t>表示。</a:t>
            </a:r>
          </a:p>
          <a:p>
            <a:endParaRPr kumimoji="1" lang="en-US" altLang="zh-CN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CA954D-3C03-40AA-BB13-40404583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654" y="3630808"/>
            <a:ext cx="6913463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5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模拟信号的数字化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宋体" charset="-122"/>
              </a:rPr>
              <a:t>三个关键过程：采样、量化和编码</a:t>
            </a:r>
            <a:endParaRPr kumimoji="1" lang="en-US" altLang="zh-CN" dirty="0">
              <a:latin typeface="宋体" charset="-122"/>
            </a:endParaRPr>
          </a:p>
          <a:p>
            <a:r>
              <a:rPr kumimoji="1" lang="zh-CN" altLang="en-US" dirty="0">
                <a:latin typeface="宋体" charset="-122"/>
              </a:rPr>
              <a:t>采样</a:t>
            </a:r>
            <a:endParaRPr kumimoji="1" lang="en-US" altLang="zh-CN" dirty="0">
              <a:latin typeface="宋体" charset="-122"/>
            </a:endParaRPr>
          </a:p>
          <a:p>
            <a:pPr lvl="1"/>
            <a:r>
              <a:rPr kumimoji="1" lang="zh-CN" altLang="en-US" dirty="0">
                <a:latin typeface="宋体" charset="-122"/>
              </a:rPr>
              <a:t>将模拟信号进行抽样，按照</a:t>
            </a:r>
            <a:r>
              <a:rPr kumimoji="1" lang="zh-CN" altLang="en-US" dirty="0">
                <a:solidFill>
                  <a:srgbClr val="0070C0"/>
                </a:solidFill>
                <a:latin typeface="宋体" charset="-122"/>
              </a:rPr>
              <a:t>采样定理</a:t>
            </a:r>
            <a:r>
              <a:rPr kumimoji="1" lang="zh-CN" altLang="en-US" dirty="0">
                <a:latin typeface="宋体" charset="-122"/>
              </a:rPr>
              <a:t>的要求，将时间上连续、幅度上也连续的模拟信号变换成时间上</a:t>
            </a:r>
            <a:r>
              <a:rPr kumimoji="1" lang="zh-CN" altLang="en-US" dirty="0">
                <a:solidFill>
                  <a:srgbClr val="B01F24"/>
                </a:solidFill>
                <a:latin typeface="宋体" charset="-122"/>
              </a:rPr>
              <a:t>离散</a:t>
            </a:r>
            <a:r>
              <a:rPr kumimoji="1" lang="zh-CN" altLang="en-US" dirty="0">
                <a:latin typeface="宋体" charset="-122"/>
              </a:rPr>
              <a:t>、但幅度上仍连续的已采样信号，采样完成模拟信号在时间上的</a:t>
            </a:r>
            <a:r>
              <a:rPr kumimoji="1" lang="zh-CN" altLang="en-US" dirty="0">
                <a:solidFill>
                  <a:srgbClr val="0070C0"/>
                </a:solidFill>
                <a:latin typeface="宋体" charset="-122"/>
              </a:rPr>
              <a:t>离散化</a:t>
            </a:r>
            <a:r>
              <a:rPr kumimoji="1" lang="zh-CN" altLang="en-US" dirty="0">
                <a:latin typeface="宋体" charset="-122"/>
              </a:rPr>
              <a:t>。</a:t>
            </a:r>
            <a:endParaRPr kumimoji="1" lang="en-US" altLang="zh-CN" dirty="0">
              <a:latin typeface="宋体" charset="-122"/>
            </a:endParaRPr>
          </a:p>
          <a:p>
            <a:r>
              <a:rPr kumimoji="1" lang="zh-CN" altLang="en-US" dirty="0">
                <a:latin typeface="宋体" charset="-122"/>
              </a:rPr>
              <a:t>量化</a:t>
            </a:r>
            <a:endParaRPr kumimoji="1" lang="en-US" altLang="zh-CN" dirty="0">
              <a:latin typeface="宋体" charset="-122"/>
            </a:endParaRPr>
          </a:p>
          <a:p>
            <a:pPr lvl="1"/>
            <a:r>
              <a:rPr kumimoji="1" lang="zh-CN" altLang="en-US" dirty="0">
                <a:latin typeface="宋体" charset="-122"/>
              </a:rPr>
              <a:t>用预先规定好了的</a:t>
            </a:r>
            <a:r>
              <a:rPr kumimoji="1" lang="zh-CN" altLang="en-US" dirty="0">
                <a:solidFill>
                  <a:srgbClr val="0070C0"/>
                </a:solidFill>
                <a:latin typeface="宋体" charset="-122"/>
              </a:rPr>
              <a:t>有限个电平值</a:t>
            </a:r>
            <a:r>
              <a:rPr kumimoji="1" lang="zh-CN" altLang="en-US" dirty="0">
                <a:latin typeface="宋体" charset="-122"/>
              </a:rPr>
              <a:t>来表示模拟抽样值，量化完成模拟信号</a:t>
            </a:r>
            <a:r>
              <a:rPr kumimoji="1" lang="zh-CN" altLang="en-US" dirty="0">
                <a:solidFill>
                  <a:srgbClr val="0070C0"/>
                </a:solidFill>
                <a:latin typeface="宋体" charset="-122"/>
              </a:rPr>
              <a:t>在幅度上的离散化</a:t>
            </a:r>
            <a:r>
              <a:rPr kumimoji="1" lang="zh-CN" altLang="en-US" dirty="0">
                <a:latin typeface="宋体" charset="-122"/>
              </a:rPr>
              <a:t>，信号经过抽样和量化后才能变成数字信号。</a:t>
            </a:r>
            <a:endParaRPr kumimoji="1" lang="en-US" altLang="zh-CN" dirty="0">
              <a:latin typeface="宋体" charset="-122"/>
            </a:endParaRPr>
          </a:p>
          <a:p>
            <a:r>
              <a:rPr kumimoji="1" lang="zh-CN" altLang="en-US" dirty="0">
                <a:latin typeface="宋体" charset="-122"/>
              </a:rPr>
              <a:t>编码</a:t>
            </a:r>
            <a:endParaRPr kumimoji="1" lang="en-US" altLang="zh-CN" dirty="0">
              <a:latin typeface="宋体" charset="-122"/>
            </a:endParaRPr>
          </a:p>
          <a:p>
            <a:pPr lvl="1"/>
            <a:r>
              <a:rPr kumimoji="1" lang="zh-CN" altLang="en-US" dirty="0"/>
              <a:t>通常采用</a:t>
            </a:r>
            <a:r>
              <a:rPr kumimoji="1" lang="zh-CN" altLang="en-US" dirty="0">
                <a:solidFill>
                  <a:srgbClr val="0070C0"/>
                </a:solidFill>
              </a:rPr>
              <a:t>二进制编码</a:t>
            </a:r>
            <a:r>
              <a:rPr kumimoji="1" lang="zh-CN" altLang="en-US" dirty="0"/>
              <a:t>，即用 </a:t>
            </a:r>
            <a:r>
              <a:rPr kumimoji="1" lang="en-US" altLang="zh-CN" i="1" dirty="0"/>
              <a:t>N </a:t>
            </a:r>
            <a:r>
              <a:rPr kumimoji="1" lang="zh-CN" altLang="en-US" dirty="0"/>
              <a:t>位二进制代码来表示量化值。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560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615" y="764293"/>
            <a:ext cx="11298116" cy="437186"/>
          </a:xfrm>
        </p:spPr>
        <p:txBody>
          <a:bodyPr/>
          <a:lstStyle/>
          <a:p>
            <a:r>
              <a:rPr lang="zh-CN" altLang="en-US" dirty="0"/>
              <a:t>采样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72655" y="5169326"/>
            <a:ext cx="11165076" cy="1188068"/>
          </a:xfrm>
        </p:spPr>
        <p:txBody>
          <a:bodyPr/>
          <a:lstStyle/>
          <a:p>
            <a:r>
              <a:rPr kumimoji="1" lang="zh-CN" altLang="en-US" dirty="0">
                <a:latin typeface="宋体" charset="-122"/>
              </a:rPr>
              <a:t>在一系列离散的时间点上对物理量以一定的分辨率进行取值（采样），得到一系列离散的数字量</a:t>
            </a:r>
            <a:endParaRPr kumimoji="1" lang="en-US" altLang="zh-CN" dirty="0">
              <a:latin typeface="宋体" charset="-122"/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读取间隔的时间越短，越接近真实波形</a:t>
            </a:r>
          </a:p>
        </p:txBody>
      </p:sp>
      <p:pic>
        <p:nvPicPr>
          <p:cNvPr id="272" name="图片 271">
            <a:extLst>
              <a:ext uri="{FF2B5EF4-FFF2-40B4-BE49-F238E27FC236}">
                <a16:creationId xmlns:a16="http://schemas.microsoft.com/office/drawing/2014/main" id="{4EEE5AB9-2E55-450F-B2B0-A7B1762E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45" y="1530487"/>
            <a:ext cx="11223709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0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连续信号和离散信号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连续信号：</a:t>
            </a:r>
            <a:endParaRPr lang="en-US" altLang="zh-CN" dirty="0"/>
          </a:p>
          <a:p>
            <a:pPr lvl="1"/>
            <a:r>
              <a:rPr lang="zh-CN" altLang="en-US" dirty="0"/>
              <a:t>随坐标变量</a:t>
            </a:r>
            <a:r>
              <a:rPr lang="zh-CN" altLang="en-US" dirty="0">
                <a:solidFill>
                  <a:srgbClr val="0070C0"/>
                </a:solidFill>
              </a:rPr>
              <a:t>连续变化</a:t>
            </a:r>
            <a:r>
              <a:rPr lang="zh-CN" altLang="en-US" dirty="0"/>
              <a:t>的信号</a:t>
            </a:r>
            <a:endParaRPr lang="en-US" altLang="zh-CN" dirty="0"/>
          </a:p>
          <a:p>
            <a:pPr lvl="0"/>
            <a:r>
              <a:rPr lang="zh-CN" altLang="en-US" dirty="0"/>
              <a:t>离散信号：</a:t>
            </a:r>
            <a:endParaRPr lang="en-US" altLang="zh-CN" dirty="0"/>
          </a:p>
          <a:p>
            <a:pPr lvl="1"/>
            <a:r>
              <a:rPr lang="zh-CN" altLang="en-US" dirty="0"/>
              <a:t>仅在某些坐标变量的</a:t>
            </a:r>
            <a:r>
              <a:rPr lang="zh-CN" altLang="en-US" dirty="0">
                <a:solidFill>
                  <a:srgbClr val="0070C0"/>
                </a:solidFill>
              </a:rPr>
              <a:t>离散点上有值</a:t>
            </a:r>
            <a:r>
              <a:rPr lang="zh-CN" altLang="en-US" dirty="0"/>
              <a:t>的信号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56DF28-DA8D-4DC2-B967-BF542A55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64" y="3628290"/>
            <a:ext cx="8126672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采样定理（取样定理、抽样定理）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647D56C-61AD-42E5-B0B6-DEAEFDF16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557303"/>
            <a:ext cx="8668874" cy="4355225"/>
          </a:xfrm>
        </p:spPr>
        <p:txBody>
          <a:bodyPr/>
          <a:lstStyle/>
          <a:p>
            <a:r>
              <a:rPr lang="en-US" altLang="zh-CN" dirty="0"/>
              <a:t>1928</a:t>
            </a:r>
            <a:r>
              <a:rPr lang="zh-CN" altLang="en-US" dirty="0"/>
              <a:t>年美国贝尔实验室</a:t>
            </a:r>
            <a:r>
              <a:rPr lang="zh-CN" altLang="en-US" dirty="0">
                <a:solidFill>
                  <a:srgbClr val="0070C0"/>
                </a:solidFill>
              </a:rPr>
              <a:t>哈利 </a:t>
            </a:r>
            <a:r>
              <a:rPr lang="en-US" altLang="zh-CN" dirty="0">
                <a:solidFill>
                  <a:srgbClr val="0070C0"/>
                </a:solidFill>
              </a:rPr>
              <a:t>· </a:t>
            </a:r>
            <a:r>
              <a:rPr lang="zh-CN" altLang="en-US" dirty="0">
                <a:solidFill>
                  <a:srgbClr val="0070C0"/>
                </a:solidFill>
              </a:rPr>
              <a:t>奈奎斯特</a:t>
            </a:r>
            <a:r>
              <a:rPr lang="zh-CN" altLang="en-US" dirty="0"/>
              <a:t>推出采样定理，因此称为</a:t>
            </a:r>
            <a:r>
              <a:rPr lang="zh-CN" altLang="en-US" dirty="0">
                <a:solidFill>
                  <a:srgbClr val="0070C0"/>
                </a:solidFill>
              </a:rPr>
              <a:t>奈奎斯特采样定理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1933</a:t>
            </a:r>
            <a:r>
              <a:rPr lang="zh-CN" altLang="en-US" dirty="0"/>
              <a:t>年苏联数学家</a:t>
            </a:r>
            <a:r>
              <a:rPr lang="zh-CN" altLang="en-US" dirty="0">
                <a:solidFill>
                  <a:srgbClr val="0070C0"/>
                </a:solidFill>
              </a:rPr>
              <a:t>科捷利尼科夫</a:t>
            </a:r>
            <a:r>
              <a:rPr lang="zh-CN" altLang="en-US" dirty="0"/>
              <a:t>首次用公式严格地表述这一定理，因此在前苏联文献中称为科捷利尼科夫采样定理。</a:t>
            </a:r>
          </a:p>
          <a:p>
            <a:r>
              <a:rPr lang="en-US" altLang="zh-CN" dirty="0"/>
              <a:t>1948</a:t>
            </a:r>
            <a:r>
              <a:rPr lang="zh-CN" altLang="en-US" dirty="0"/>
              <a:t>年香农对这一定理加以明确地说明并正式作为定理引用，因此在许多文献中又称为香农采样定理。</a:t>
            </a:r>
            <a:endParaRPr lang="en-US" altLang="zh-CN" dirty="0"/>
          </a:p>
          <a:p>
            <a:r>
              <a:rPr lang="zh-CN" altLang="en-US" dirty="0"/>
              <a:t>采样定理有许多表述形式，但最基本的表述方式是</a:t>
            </a:r>
            <a:r>
              <a:rPr lang="zh-CN" altLang="en-US" dirty="0">
                <a:solidFill>
                  <a:srgbClr val="0070C0"/>
                </a:solidFill>
              </a:rPr>
              <a:t>时域采样定理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频域采样定理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057" y="796700"/>
            <a:ext cx="1642813" cy="17960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33931" y="2592727"/>
            <a:ext cx="2589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Harry Nyquist</a:t>
            </a:r>
          </a:p>
          <a:p>
            <a:pPr algn="ctr"/>
            <a:r>
              <a:rPr lang="en-US" altLang="zh-CN" sz="1600" dirty="0"/>
              <a:t>Feb 7, 1889—Apr 4, 1976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D0055A-B0B9-4E04-BCC0-D5DD9F4346EA}"/>
              </a:ext>
            </a:extLst>
          </p:cNvPr>
          <p:cNvSpPr txBox="1"/>
          <p:nvPr/>
        </p:nvSpPr>
        <p:spPr>
          <a:xfrm>
            <a:off x="8913180" y="5508932"/>
            <a:ext cx="3030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Aleksandr </a:t>
            </a:r>
            <a:r>
              <a:rPr lang="en-US" altLang="zh-CN" sz="1600" dirty="0" err="1"/>
              <a:t>Petrovich</a:t>
            </a:r>
            <a:r>
              <a:rPr lang="en-US" altLang="zh-CN" sz="1600" dirty="0"/>
              <a:t> </a:t>
            </a:r>
            <a:r>
              <a:rPr lang="en-US" altLang="zh-CN" sz="1600" dirty="0" err="1"/>
              <a:t>Kotelnikov</a:t>
            </a:r>
            <a:endParaRPr lang="en-US" altLang="zh-CN" sz="1600" dirty="0"/>
          </a:p>
          <a:p>
            <a:pPr algn="ctr"/>
            <a:r>
              <a:rPr lang="en-US" altLang="zh-CN" sz="1600" dirty="0"/>
              <a:t>Oct 20, 1865—Mar 6, 1944</a:t>
            </a:r>
            <a:endParaRPr lang="zh-CN" altLang="en-US" sz="1600" dirty="0"/>
          </a:p>
        </p:txBody>
      </p:sp>
      <p:pic>
        <p:nvPicPr>
          <p:cNvPr id="24580" name="Picture 4" descr="See the source image">
            <a:extLst>
              <a:ext uri="{FF2B5EF4-FFF2-40B4-BE49-F238E27FC236}">
                <a16:creationId xmlns:a16="http://schemas.microsoft.com/office/drawing/2014/main" id="{B8762B44-06CB-4DB6-BB8F-7016F5BB5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057" y="3321551"/>
            <a:ext cx="1642813" cy="208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4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时域采样定理的两种表述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39615" y="1407359"/>
                <a:ext cx="10980950" cy="4686347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/>
                  <a:t>频带为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的连续信号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可用一系列离散的采样值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en-US" dirty="0"/>
                  <a:t>、</a:t>
                </a:r>
                <a:r>
                  <a:rPr lang="en-US" altLang="zh-CN" dirty="0"/>
                  <a:t>… </a:t>
                </a:r>
                <a:r>
                  <a:rPr lang="zh-CN" altLang="en-US" dirty="0"/>
                  <a:t>来表示，只要这些采样点的时间间隔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rgbClr val="B01F24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i="1" smtClean="0">
                        <a:solidFill>
                          <a:srgbClr val="B01F24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i="1" smtClean="0">
                        <a:solidFill>
                          <a:srgbClr val="B01F24"/>
                        </a:solidFill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altLang="zh-CN" i="1" smtClean="0">
                        <a:solidFill>
                          <a:srgbClr val="B01F2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smtClean="0">
                        <a:solidFill>
                          <a:srgbClr val="B01F24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altLang="zh-CN" i="1" smtClean="0">
                        <a:solidFill>
                          <a:srgbClr val="B01F2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smtClean="0">
                        <a:solidFill>
                          <a:srgbClr val="B01F24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i="1" smtClean="0">
                        <a:solidFill>
                          <a:srgbClr val="B01F2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，便可根据各采样值完全恢复原来的信号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/>
                  <a:t>当时间信号函数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en-US" dirty="0"/>
                  <a:t>的最高频率分量为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时，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的值可由一系列采样间隔小于或等于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的采样值来确定，即采样点的重复</a:t>
                </a:r>
                <a:r>
                  <a:rPr lang="zh-CN" altLang="en-US" dirty="0">
                    <a:solidFill>
                      <a:srgbClr val="B01F24"/>
                    </a:solidFill>
                  </a:rPr>
                  <a:t>频率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B01F24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solidFill>
                          <a:srgbClr val="B01F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1" i="1" smtClean="0">
                        <a:solidFill>
                          <a:srgbClr val="B01F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B01F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B01F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B01F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/>
                  <a:t>绝大多数信号都是能够进行傅里叶变换的，就意味着，不管一个信号多么复杂，总可以分解为若干个正弦信号的和，对应了信号的频率分量。</a:t>
                </a:r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/>
                  <a:t>因此，奈奎斯特采样定理只需找到信号最大的频率分量，再用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倍于最大频率分量的采样频率对信号进行采样，从理论上解决了，离散信号能够重建出连续信号的问题。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407359"/>
                <a:ext cx="10980950" cy="4686347"/>
              </a:xfrm>
              <a:blipFill>
                <a:blip r:embed="rId2"/>
                <a:stretch>
                  <a:fillRect l="-500" r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99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F9056-4A9A-4E43-8381-B1D3C5AB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1A94D82-5AC2-4747-9FC5-28847D3D1B9E}"/>
              </a:ext>
            </a:extLst>
          </p:cNvPr>
          <p:cNvGrpSpPr>
            <a:grpSpLocks noChangeAspect="1"/>
          </p:cNvGrpSpPr>
          <p:nvPr/>
        </p:nvGrpSpPr>
        <p:grpSpPr>
          <a:xfrm>
            <a:off x="746779" y="1341744"/>
            <a:ext cx="10698442" cy="4902482"/>
            <a:chOff x="-1353088" y="1245779"/>
            <a:chExt cx="11451224" cy="524743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D10D363-7BF8-477A-9383-1F7BA35BA80D}"/>
                </a:ext>
              </a:extLst>
            </p:cNvPr>
            <p:cNvGrpSpPr/>
            <p:nvPr/>
          </p:nvGrpSpPr>
          <p:grpSpPr>
            <a:xfrm>
              <a:off x="7390300" y="1625986"/>
              <a:ext cx="2707836" cy="658771"/>
              <a:chOff x="7333886" y="1729154"/>
              <a:chExt cx="2707836" cy="658771"/>
            </a:xfrm>
          </p:grpSpPr>
          <p:sp>
            <p:nvSpPr>
              <p:cNvPr id="70" name="椭圆形标注 67">
                <a:extLst>
                  <a:ext uri="{FF2B5EF4-FFF2-40B4-BE49-F238E27FC236}">
                    <a16:creationId xmlns:a16="http://schemas.microsoft.com/office/drawing/2014/main" id="{B3F926D8-9565-41DD-8382-192A9F268EEB}"/>
                  </a:ext>
                </a:extLst>
              </p:cNvPr>
              <p:cNvSpPr/>
              <p:nvPr/>
            </p:nvSpPr>
            <p:spPr>
              <a:xfrm>
                <a:off x="7333886" y="1729154"/>
                <a:ext cx="2707836" cy="658771"/>
              </a:xfrm>
              <a:prstGeom prst="wedgeEllipseCallout">
                <a:avLst>
                  <a:gd name="adj1" fmla="val -12703"/>
                  <a:gd name="adj2" fmla="val 104734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1" name="文本框 71">
                <a:extLst>
                  <a:ext uri="{FF2B5EF4-FFF2-40B4-BE49-F238E27FC236}">
                    <a16:creationId xmlns:a16="http://schemas.microsoft.com/office/drawing/2014/main" id="{165F2B9B-CC36-4788-A548-B19A287CEF4F}"/>
                  </a:ext>
                </a:extLst>
              </p:cNvPr>
              <p:cNvSpPr txBox="1"/>
              <p:nvPr/>
            </p:nvSpPr>
            <p:spPr>
              <a:xfrm>
                <a:off x="7352742" y="1852036"/>
                <a:ext cx="2670123" cy="395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accent1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1 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信息与信息技术概述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19B1B57-E567-40EF-A816-FC1FC9AEA5E2}"/>
                </a:ext>
              </a:extLst>
            </p:cNvPr>
            <p:cNvGrpSpPr/>
            <p:nvPr/>
          </p:nvGrpSpPr>
          <p:grpSpPr>
            <a:xfrm>
              <a:off x="-1353088" y="1739709"/>
              <a:ext cx="3622682" cy="1295002"/>
              <a:chOff x="-1409502" y="1842877"/>
              <a:chExt cx="3622682" cy="1295002"/>
            </a:xfrm>
          </p:grpSpPr>
          <p:sp>
            <p:nvSpPr>
              <p:cNvPr id="67" name="椭圆形标注 5">
                <a:extLst>
                  <a:ext uri="{FF2B5EF4-FFF2-40B4-BE49-F238E27FC236}">
                    <a16:creationId xmlns:a16="http://schemas.microsoft.com/office/drawing/2014/main" id="{38B9FA41-EC59-4BE9-B9AB-BBBBA66D176D}"/>
                  </a:ext>
                </a:extLst>
              </p:cNvPr>
              <p:cNvSpPr/>
              <p:nvPr/>
            </p:nvSpPr>
            <p:spPr>
              <a:xfrm>
                <a:off x="304242" y="1842877"/>
                <a:ext cx="1908938" cy="719803"/>
              </a:xfrm>
              <a:prstGeom prst="wedgeEllipseCallout">
                <a:avLst>
                  <a:gd name="adj1" fmla="val 56888"/>
                  <a:gd name="adj2" fmla="val 84209"/>
                </a:avLst>
              </a:prstGeom>
              <a:solidFill>
                <a:schemeClr val="bg1"/>
              </a:solidFill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8" name="文本框 68">
                <a:extLst>
                  <a:ext uri="{FF2B5EF4-FFF2-40B4-BE49-F238E27FC236}">
                    <a16:creationId xmlns:a16="http://schemas.microsoft.com/office/drawing/2014/main" id="{670E8625-D7DD-4FF2-8650-1513951F5234}"/>
                  </a:ext>
                </a:extLst>
              </p:cNvPr>
              <p:cNvSpPr txBox="1"/>
              <p:nvPr/>
            </p:nvSpPr>
            <p:spPr>
              <a:xfrm>
                <a:off x="392751" y="1970909"/>
                <a:ext cx="1742077" cy="39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 </a:t>
                </a:r>
                <a:r>
                  <a:rPr lang="zh-CN" altLang="en-US" b="1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信号与数据</a:t>
                </a:r>
              </a:p>
            </p:txBody>
          </p:sp>
          <p:sp>
            <p:nvSpPr>
              <p:cNvPr id="69" name="文本框 69">
                <a:extLst>
                  <a:ext uri="{FF2B5EF4-FFF2-40B4-BE49-F238E27FC236}">
                    <a16:creationId xmlns:a16="http://schemas.microsoft.com/office/drawing/2014/main" id="{6B980AF6-1C90-4D37-8CF4-301AD11F47B9}"/>
                  </a:ext>
                </a:extLst>
              </p:cNvPr>
              <p:cNvSpPr txBox="1"/>
              <p:nvPr/>
            </p:nvSpPr>
            <p:spPr>
              <a:xfrm>
                <a:off x="-1409502" y="1888947"/>
                <a:ext cx="1547218" cy="1248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2.1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时域和频域</a:t>
                </a:r>
                <a:endParaRPr lang="en-US" altLang="zh-CN" sz="1600" dirty="0">
                  <a:solidFill>
                    <a:schemeClr val="accent5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2.2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模拟和数字</a:t>
                </a:r>
                <a:endParaRPr lang="en-US" altLang="zh-CN" sz="1600" dirty="0">
                  <a:solidFill>
                    <a:schemeClr val="accent5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2.3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编码和调制</a:t>
                </a:r>
                <a:endParaRPr lang="en-US" altLang="zh-CN" sz="1600" dirty="0">
                  <a:solidFill>
                    <a:schemeClr val="accent5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2.4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场与波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7896F76-595F-4F8A-8F9B-8DA51EFE6753}"/>
                </a:ext>
              </a:extLst>
            </p:cNvPr>
            <p:cNvGrpSpPr/>
            <p:nvPr/>
          </p:nvGrpSpPr>
          <p:grpSpPr>
            <a:xfrm>
              <a:off x="6621323" y="3598802"/>
              <a:ext cx="1795797" cy="1373935"/>
              <a:chOff x="6564909" y="3701970"/>
              <a:chExt cx="1795797" cy="1373935"/>
            </a:xfrm>
          </p:grpSpPr>
          <p:sp>
            <p:nvSpPr>
              <p:cNvPr id="64" name="椭圆形标注 71">
                <a:extLst>
                  <a:ext uri="{FF2B5EF4-FFF2-40B4-BE49-F238E27FC236}">
                    <a16:creationId xmlns:a16="http://schemas.microsoft.com/office/drawing/2014/main" id="{CC6CBE26-B2D9-4235-8101-39FC7CF121C2}"/>
                  </a:ext>
                </a:extLst>
              </p:cNvPr>
              <p:cNvSpPr/>
              <p:nvPr/>
            </p:nvSpPr>
            <p:spPr>
              <a:xfrm>
                <a:off x="6564909" y="3701970"/>
                <a:ext cx="1795797" cy="666893"/>
              </a:xfrm>
              <a:prstGeom prst="wedgeEllipseCallout">
                <a:avLst>
                  <a:gd name="adj1" fmla="val -75468"/>
                  <a:gd name="adj2" fmla="val -23607"/>
                </a:avLst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5" name="文本框 65">
                <a:extLst>
                  <a:ext uri="{FF2B5EF4-FFF2-40B4-BE49-F238E27FC236}">
                    <a16:creationId xmlns:a16="http://schemas.microsoft.com/office/drawing/2014/main" id="{6384E3BC-70A6-447D-A0B9-3AAD8CD3B672}"/>
                  </a:ext>
                </a:extLst>
              </p:cNvPr>
              <p:cNvSpPr txBox="1"/>
              <p:nvPr/>
            </p:nvSpPr>
            <p:spPr>
              <a:xfrm>
                <a:off x="6661185" y="3819466"/>
                <a:ext cx="1535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5 </a:t>
                </a:r>
                <a:r>
                  <a:rPr lang="zh-CN" altLang="en-US" b="1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互联与计算</a:t>
                </a:r>
              </a:p>
            </p:txBody>
          </p:sp>
          <p:sp>
            <p:nvSpPr>
              <p:cNvPr id="66" name="文本框 66">
                <a:extLst>
                  <a:ext uri="{FF2B5EF4-FFF2-40B4-BE49-F238E27FC236}">
                    <a16:creationId xmlns:a16="http://schemas.microsoft.com/office/drawing/2014/main" id="{8FE2A7C5-F8E9-40C2-9E46-D4D093159A68}"/>
                  </a:ext>
                </a:extLst>
              </p:cNvPr>
              <p:cNvSpPr txBox="1"/>
              <p:nvPr/>
            </p:nvSpPr>
            <p:spPr>
              <a:xfrm>
                <a:off x="6626659" y="4392641"/>
                <a:ext cx="1540806" cy="683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5.1 </a:t>
                </a:r>
                <a:r>
                  <a:rPr lang="zh-CN" altLang="en-US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通信与网络</a:t>
                </a:r>
                <a:endParaRPr lang="en-US" altLang="zh-CN" sz="1600" dirty="0">
                  <a:solidFill>
                    <a:schemeClr val="accent4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5.2 </a:t>
                </a:r>
                <a:r>
                  <a:rPr lang="zh-CN" altLang="en-US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感知与计算</a:t>
                </a:r>
                <a:endParaRPr lang="en-US" altLang="zh-CN" sz="1600" dirty="0">
                  <a:solidFill>
                    <a:schemeClr val="accent4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3D9B01-A64A-479C-8AD0-B9FEE61760D8}"/>
                </a:ext>
              </a:extLst>
            </p:cNvPr>
            <p:cNvGrpSpPr/>
            <p:nvPr/>
          </p:nvGrpSpPr>
          <p:grpSpPr>
            <a:xfrm>
              <a:off x="117593" y="4195474"/>
              <a:ext cx="2532857" cy="1734889"/>
              <a:chOff x="61179" y="4298642"/>
              <a:chExt cx="2532857" cy="1734889"/>
            </a:xfrm>
          </p:grpSpPr>
          <p:sp>
            <p:nvSpPr>
              <p:cNvPr id="61" name="椭圆形标注 73">
                <a:extLst>
                  <a:ext uri="{FF2B5EF4-FFF2-40B4-BE49-F238E27FC236}">
                    <a16:creationId xmlns:a16="http://schemas.microsoft.com/office/drawing/2014/main" id="{E97B6586-B080-4F57-9D7C-F6DC215C7AF5}"/>
                  </a:ext>
                </a:extLst>
              </p:cNvPr>
              <p:cNvSpPr/>
              <p:nvPr/>
            </p:nvSpPr>
            <p:spPr>
              <a:xfrm>
                <a:off x="61179" y="4298642"/>
                <a:ext cx="2402605" cy="653320"/>
              </a:xfrm>
              <a:prstGeom prst="wedgeEllipseCallout">
                <a:avLst>
                  <a:gd name="adj1" fmla="val 62519"/>
                  <a:gd name="adj2" fmla="val -66603"/>
                </a:avLst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" name="文本框 62">
                <a:extLst>
                  <a:ext uri="{FF2B5EF4-FFF2-40B4-BE49-F238E27FC236}">
                    <a16:creationId xmlns:a16="http://schemas.microsoft.com/office/drawing/2014/main" id="{74D7C7A5-A0A2-4EFF-BB99-D69439A2F888}"/>
                  </a:ext>
                </a:extLst>
              </p:cNvPr>
              <p:cNvSpPr txBox="1"/>
              <p:nvPr/>
            </p:nvSpPr>
            <p:spPr>
              <a:xfrm>
                <a:off x="189092" y="4403091"/>
                <a:ext cx="20040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 </a:t>
                </a:r>
                <a:r>
                  <a:rPr lang="zh-CN" altLang="en-US" b="1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电子器件与电路</a:t>
                </a:r>
              </a:p>
            </p:txBody>
          </p:sp>
          <p:sp>
            <p:nvSpPr>
              <p:cNvPr id="63" name="文本框 63">
                <a:extLst>
                  <a:ext uri="{FF2B5EF4-FFF2-40B4-BE49-F238E27FC236}">
                    <a16:creationId xmlns:a16="http://schemas.microsoft.com/office/drawing/2014/main" id="{1B944682-8D18-400E-A45B-FA6647853CC9}"/>
                  </a:ext>
                </a:extLst>
              </p:cNvPr>
              <p:cNvSpPr txBox="1"/>
              <p:nvPr/>
            </p:nvSpPr>
            <p:spPr>
              <a:xfrm>
                <a:off x="61179" y="5012976"/>
                <a:ext cx="2532857" cy="1020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3.1 </a:t>
                </a:r>
                <a:r>
                  <a:rPr lang="zh-CN" altLang="en-US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电路模型和基本定律</a:t>
                </a:r>
                <a:endParaRPr lang="en-US" altLang="zh-CN" sz="1600" dirty="0">
                  <a:solidFill>
                    <a:schemeClr val="accent6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3.2 </a:t>
                </a:r>
                <a:r>
                  <a:rPr lang="zh-CN" altLang="en-US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晶体管</a:t>
                </a:r>
                <a:endParaRPr lang="en-US" altLang="zh-CN" sz="1600" dirty="0">
                  <a:solidFill>
                    <a:schemeClr val="accent6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3.3 </a:t>
                </a:r>
                <a:r>
                  <a:rPr lang="zh-CN" altLang="en-US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集成电路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C51959A-FC13-4647-B8AD-5157CD340AED}"/>
                </a:ext>
              </a:extLst>
            </p:cNvPr>
            <p:cNvGrpSpPr/>
            <p:nvPr/>
          </p:nvGrpSpPr>
          <p:grpSpPr>
            <a:xfrm>
              <a:off x="3407321" y="4592081"/>
              <a:ext cx="2771353" cy="1901133"/>
              <a:chOff x="3337031" y="4758749"/>
              <a:chExt cx="2771353" cy="1901133"/>
            </a:xfrm>
          </p:grpSpPr>
          <p:sp>
            <p:nvSpPr>
              <p:cNvPr id="58" name="椭圆形标注 75">
                <a:extLst>
                  <a:ext uri="{FF2B5EF4-FFF2-40B4-BE49-F238E27FC236}">
                    <a16:creationId xmlns:a16="http://schemas.microsoft.com/office/drawing/2014/main" id="{56C21167-0302-4043-BEBA-67498F2F4167}"/>
                  </a:ext>
                </a:extLst>
              </p:cNvPr>
              <p:cNvSpPr/>
              <p:nvPr/>
            </p:nvSpPr>
            <p:spPr>
              <a:xfrm>
                <a:off x="3438094" y="4758749"/>
                <a:ext cx="2347267" cy="574815"/>
              </a:xfrm>
              <a:prstGeom prst="wedgeEllipseCallout">
                <a:avLst>
                  <a:gd name="adj1" fmla="val 8703"/>
                  <a:gd name="adj2" fmla="val -96308"/>
                </a:avLst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" name="文本框 59">
                <a:extLst>
                  <a:ext uri="{FF2B5EF4-FFF2-40B4-BE49-F238E27FC236}">
                    <a16:creationId xmlns:a16="http://schemas.microsoft.com/office/drawing/2014/main" id="{755A6AA1-147B-423D-BA31-AE00F730052D}"/>
                  </a:ext>
                </a:extLst>
              </p:cNvPr>
              <p:cNvSpPr txBox="1"/>
              <p:nvPr/>
            </p:nvSpPr>
            <p:spPr>
              <a:xfrm>
                <a:off x="3554341" y="4859101"/>
                <a:ext cx="2010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 </a:t>
                </a:r>
                <a:r>
                  <a:rPr lang="zh-CN" altLang="en-US" b="1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逻辑与数字系统</a:t>
                </a:r>
              </a:p>
            </p:txBody>
          </p:sp>
          <p:sp>
            <p:nvSpPr>
              <p:cNvPr id="60" name="文本框 60">
                <a:extLst>
                  <a:ext uri="{FF2B5EF4-FFF2-40B4-BE49-F238E27FC236}">
                    <a16:creationId xmlns:a16="http://schemas.microsoft.com/office/drawing/2014/main" id="{E8A9E410-DF85-4CDA-8E00-6989B6EAA593}"/>
                  </a:ext>
                </a:extLst>
              </p:cNvPr>
              <p:cNvSpPr txBox="1"/>
              <p:nvPr/>
            </p:nvSpPr>
            <p:spPr>
              <a:xfrm>
                <a:off x="3337031" y="5323071"/>
                <a:ext cx="2771353" cy="133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4.1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数字逻辑和电路</a:t>
                </a:r>
                <a:endParaRPr lang="en-US" altLang="zh-CN" sz="1600" dirty="0">
                  <a:solidFill>
                    <a:schemeClr val="accent3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4.2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时序逻辑和有限状态机</a:t>
                </a:r>
                <a:endParaRPr lang="en-US" altLang="zh-CN" sz="1600" dirty="0">
                  <a:solidFill>
                    <a:schemeClr val="accent3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4.3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计算机和微处理器</a:t>
                </a:r>
                <a:endParaRPr lang="en-US" altLang="zh-CN" sz="1600" dirty="0">
                  <a:solidFill>
                    <a:schemeClr val="accent3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4.4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嵌入式系统和</a:t>
                </a: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EDA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技术</a:t>
                </a:r>
              </a:p>
            </p:txBody>
          </p:sp>
        </p:grpSp>
        <p:sp>
          <p:nvSpPr>
            <p:cNvPr id="10" name="文本框 10">
              <a:extLst>
                <a:ext uri="{FF2B5EF4-FFF2-40B4-BE49-F238E27FC236}">
                  <a16:creationId xmlns:a16="http://schemas.microsoft.com/office/drawing/2014/main" id="{101978C0-D969-43CE-906B-D30A136CDF5B}"/>
                </a:ext>
              </a:extLst>
            </p:cNvPr>
            <p:cNvSpPr txBox="1"/>
            <p:nvPr/>
          </p:nvSpPr>
          <p:spPr>
            <a:xfrm>
              <a:off x="7621587" y="5443007"/>
              <a:ext cx="2245260" cy="7488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altLang="zh-CN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6 </a:t>
              </a:r>
              <a:r>
                <a:rPr lang="zh-CN" altLang="en-US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专业与课程导引</a:t>
              </a:r>
              <a:endParaRPr lang="en-US" altLang="zh-CN" b="1" dirty="0">
                <a:solidFill>
                  <a:srgbClr val="00B0F0"/>
                </a:solidFill>
                <a:latin typeface="Georgia" panose="02040502050405020303" pitchFamily="18" charset="0"/>
                <a:ea typeface="微软雅黑" panose="020B0503020204020204" pitchFamily="34" charset="-122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7 </a:t>
              </a:r>
              <a:r>
                <a:rPr lang="zh-CN" altLang="en-US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课程总结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F30AA06-DF56-49C8-910B-A9BA65E675F3}"/>
                </a:ext>
              </a:extLst>
            </p:cNvPr>
            <p:cNvCxnSpPr/>
            <p:nvPr/>
          </p:nvCxnSpPr>
          <p:spPr>
            <a:xfrm flipV="1">
              <a:off x="5313404" y="305475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251AD92-C53B-4042-9185-D69D956DDFAC}"/>
                </a:ext>
              </a:extLst>
            </p:cNvPr>
            <p:cNvCxnSpPr/>
            <p:nvPr/>
          </p:nvCxnSpPr>
          <p:spPr>
            <a:xfrm>
              <a:off x="2906855" y="226847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F73F0F9-5C0C-445D-A334-8F56F541D8EF}"/>
                </a:ext>
              </a:extLst>
            </p:cNvPr>
            <p:cNvCxnSpPr/>
            <p:nvPr/>
          </p:nvCxnSpPr>
          <p:spPr>
            <a:xfrm>
              <a:off x="3407321" y="2269587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E8022EA-F3A8-4687-8D2E-751A2E55A551}"/>
                </a:ext>
              </a:extLst>
            </p:cNvPr>
            <p:cNvCxnSpPr/>
            <p:nvPr/>
          </p:nvCxnSpPr>
          <p:spPr>
            <a:xfrm>
              <a:off x="3915543" y="226847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3583282-AC90-4E6D-B17A-616757D7723C}"/>
                </a:ext>
              </a:extLst>
            </p:cNvPr>
            <p:cNvCxnSpPr/>
            <p:nvPr/>
          </p:nvCxnSpPr>
          <p:spPr>
            <a:xfrm flipH="1">
              <a:off x="4414196" y="226847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16" name="五边形 77">
              <a:extLst>
                <a:ext uri="{FF2B5EF4-FFF2-40B4-BE49-F238E27FC236}">
                  <a16:creationId xmlns:a16="http://schemas.microsoft.com/office/drawing/2014/main" id="{F9E5009E-F2DF-4BAD-B102-B2BD863CD569}"/>
                </a:ext>
              </a:extLst>
            </p:cNvPr>
            <p:cNvSpPr/>
            <p:nvPr/>
          </p:nvSpPr>
          <p:spPr>
            <a:xfrm rot="5400000">
              <a:off x="2369387" y="1611190"/>
              <a:ext cx="1080000" cy="3600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chemeClr val="accent2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7" name="TextBox 129">
              <a:extLst>
                <a:ext uri="{FF2B5EF4-FFF2-40B4-BE49-F238E27FC236}">
                  <a16:creationId xmlns:a16="http://schemas.microsoft.com/office/drawing/2014/main" id="{08F1E5EA-A8EB-4789-BFF6-002E2DAD9BC4}"/>
                </a:ext>
              </a:extLst>
            </p:cNvPr>
            <p:cNvSpPr txBox="1"/>
            <p:nvPr/>
          </p:nvSpPr>
          <p:spPr>
            <a:xfrm>
              <a:off x="2708600" y="130167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采</a:t>
              </a: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集</a:t>
              </a:r>
            </a:p>
          </p:txBody>
        </p:sp>
        <p:sp>
          <p:nvSpPr>
            <p:cNvPr id="18" name="五边形 130">
              <a:extLst>
                <a:ext uri="{FF2B5EF4-FFF2-40B4-BE49-F238E27FC236}">
                  <a16:creationId xmlns:a16="http://schemas.microsoft.com/office/drawing/2014/main" id="{EB8F32BC-1055-4368-BD4B-F6C32F678BF7}"/>
                </a:ext>
              </a:extLst>
            </p:cNvPr>
            <p:cNvSpPr/>
            <p:nvPr/>
          </p:nvSpPr>
          <p:spPr>
            <a:xfrm rot="5400000">
              <a:off x="3377387" y="1611190"/>
              <a:ext cx="1080000" cy="360000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9" name="TextBox 131">
              <a:extLst>
                <a:ext uri="{FF2B5EF4-FFF2-40B4-BE49-F238E27FC236}">
                  <a16:creationId xmlns:a16="http://schemas.microsoft.com/office/drawing/2014/main" id="{4B5F8D6A-265D-4E10-BA9B-EFA5DEFE2AFB}"/>
                </a:ext>
              </a:extLst>
            </p:cNvPr>
            <p:cNvSpPr txBox="1"/>
            <p:nvPr/>
          </p:nvSpPr>
          <p:spPr>
            <a:xfrm>
              <a:off x="3711708" y="130167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变</a:t>
              </a: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换</a:t>
              </a:r>
            </a:p>
          </p:txBody>
        </p:sp>
        <p:sp>
          <p:nvSpPr>
            <p:cNvPr id="20" name="五边形 132">
              <a:extLst>
                <a:ext uri="{FF2B5EF4-FFF2-40B4-BE49-F238E27FC236}">
                  <a16:creationId xmlns:a16="http://schemas.microsoft.com/office/drawing/2014/main" id="{4A353391-6A04-4AFA-9660-F2EE36EC9519}"/>
                </a:ext>
              </a:extLst>
            </p:cNvPr>
            <p:cNvSpPr/>
            <p:nvPr/>
          </p:nvSpPr>
          <p:spPr>
            <a:xfrm rot="5400000">
              <a:off x="2873387" y="1611190"/>
              <a:ext cx="1080000" cy="3600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21" name="TextBox 133">
              <a:extLst>
                <a:ext uri="{FF2B5EF4-FFF2-40B4-BE49-F238E27FC236}">
                  <a16:creationId xmlns:a16="http://schemas.microsoft.com/office/drawing/2014/main" id="{E296FFB3-15A5-4E4F-87E4-2BB94E6526C4}"/>
                </a:ext>
              </a:extLst>
            </p:cNvPr>
            <p:cNvSpPr txBox="1"/>
            <p:nvPr/>
          </p:nvSpPr>
          <p:spPr>
            <a:xfrm>
              <a:off x="3213048" y="1301680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传</a:t>
              </a: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输</a:t>
              </a:r>
            </a:p>
          </p:txBody>
        </p:sp>
        <p:sp>
          <p:nvSpPr>
            <p:cNvPr id="22" name="五边形 134">
              <a:extLst>
                <a:ext uri="{FF2B5EF4-FFF2-40B4-BE49-F238E27FC236}">
                  <a16:creationId xmlns:a16="http://schemas.microsoft.com/office/drawing/2014/main" id="{970ACCC5-AB7C-485A-83FA-E3C641A02AF4}"/>
                </a:ext>
              </a:extLst>
            </p:cNvPr>
            <p:cNvSpPr/>
            <p:nvPr/>
          </p:nvSpPr>
          <p:spPr>
            <a:xfrm rot="5400000">
              <a:off x="3872761" y="1611190"/>
              <a:ext cx="1080000" cy="36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23" name="TextBox 135">
              <a:extLst>
                <a:ext uri="{FF2B5EF4-FFF2-40B4-BE49-F238E27FC236}">
                  <a16:creationId xmlns:a16="http://schemas.microsoft.com/office/drawing/2014/main" id="{FB43457E-3B80-4D22-AEF3-8099F34E7ABB}"/>
                </a:ext>
              </a:extLst>
            </p:cNvPr>
            <p:cNvSpPr txBox="1"/>
            <p:nvPr/>
          </p:nvSpPr>
          <p:spPr>
            <a:xfrm>
              <a:off x="4209976" y="1301680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存</a:t>
              </a: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储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E37128B-32EE-4B48-B2E5-E0F592232D20}"/>
                </a:ext>
              </a:extLst>
            </p:cNvPr>
            <p:cNvCxnSpPr/>
            <p:nvPr/>
          </p:nvCxnSpPr>
          <p:spPr>
            <a:xfrm>
              <a:off x="5133961" y="2263061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C180B35-C853-441D-84CB-BECB138DD5DA}"/>
                </a:ext>
              </a:extLst>
            </p:cNvPr>
            <p:cNvCxnSpPr/>
            <p:nvPr/>
          </p:nvCxnSpPr>
          <p:spPr>
            <a:xfrm>
              <a:off x="5634427" y="2264176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1F35930-BBF1-4EAA-B595-D57D66CFF2E2}"/>
                </a:ext>
              </a:extLst>
            </p:cNvPr>
            <p:cNvCxnSpPr/>
            <p:nvPr/>
          </p:nvCxnSpPr>
          <p:spPr>
            <a:xfrm>
              <a:off x="6142649" y="2263061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9AE5240-EF21-49E2-B73E-2065505D3122}"/>
                </a:ext>
              </a:extLst>
            </p:cNvPr>
            <p:cNvCxnSpPr/>
            <p:nvPr/>
          </p:nvCxnSpPr>
          <p:spPr>
            <a:xfrm flipH="1">
              <a:off x="6641302" y="2263061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sp>
          <p:nvSpPr>
            <p:cNvPr id="28" name="五边形 144">
              <a:extLst>
                <a:ext uri="{FF2B5EF4-FFF2-40B4-BE49-F238E27FC236}">
                  <a16:creationId xmlns:a16="http://schemas.microsoft.com/office/drawing/2014/main" id="{FDA52A27-E11C-4E1F-A5AD-E09986F6C20C}"/>
                </a:ext>
              </a:extLst>
            </p:cNvPr>
            <p:cNvSpPr/>
            <p:nvPr/>
          </p:nvSpPr>
          <p:spPr>
            <a:xfrm rot="5400000">
              <a:off x="5604493" y="1605779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29" name="TextBox 145">
              <a:extLst>
                <a:ext uri="{FF2B5EF4-FFF2-40B4-BE49-F238E27FC236}">
                  <a16:creationId xmlns:a16="http://schemas.microsoft.com/office/drawing/2014/main" id="{ECBB5689-FD2A-4F95-8001-57FF08979315}"/>
                </a:ext>
              </a:extLst>
            </p:cNvPr>
            <p:cNvSpPr txBox="1"/>
            <p:nvPr/>
          </p:nvSpPr>
          <p:spPr>
            <a:xfrm>
              <a:off x="5938814" y="1296268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利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用</a:t>
              </a:r>
            </a:p>
          </p:txBody>
        </p:sp>
        <p:sp>
          <p:nvSpPr>
            <p:cNvPr id="30" name="五边形 146">
              <a:extLst>
                <a:ext uri="{FF2B5EF4-FFF2-40B4-BE49-F238E27FC236}">
                  <a16:creationId xmlns:a16="http://schemas.microsoft.com/office/drawing/2014/main" id="{AE5A0B0B-6E0D-4452-B94E-1825F7E3D4D2}"/>
                </a:ext>
              </a:extLst>
            </p:cNvPr>
            <p:cNvSpPr/>
            <p:nvPr/>
          </p:nvSpPr>
          <p:spPr>
            <a:xfrm rot="5400000">
              <a:off x="5100493" y="1605779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31" name="TextBox 147">
              <a:extLst>
                <a:ext uri="{FF2B5EF4-FFF2-40B4-BE49-F238E27FC236}">
                  <a16:creationId xmlns:a16="http://schemas.microsoft.com/office/drawing/2014/main" id="{8CC89A22-4476-43DC-97D4-6A5010D78868}"/>
                </a:ext>
              </a:extLst>
            </p:cNvPr>
            <p:cNvSpPr txBox="1"/>
            <p:nvPr/>
          </p:nvSpPr>
          <p:spPr>
            <a:xfrm>
              <a:off x="5440154" y="129626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处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理</a:t>
              </a:r>
            </a:p>
          </p:txBody>
        </p:sp>
        <p:sp>
          <p:nvSpPr>
            <p:cNvPr id="32" name="五边形 148">
              <a:extLst>
                <a:ext uri="{FF2B5EF4-FFF2-40B4-BE49-F238E27FC236}">
                  <a16:creationId xmlns:a16="http://schemas.microsoft.com/office/drawing/2014/main" id="{0AEC429C-4205-49E8-8177-EB71A8D2048D}"/>
                </a:ext>
              </a:extLst>
            </p:cNvPr>
            <p:cNvSpPr/>
            <p:nvPr/>
          </p:nvSpPr>
          <p:spPr>
            <a:xfrm rot="5400000">
              <a:off x="6099867" y="1605779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33" name="TextBox 149">
              <a:extLst>
                <a:ext uri="{FF2B5EF4-FFF2-40B4-BE49-F238E27FC236}">
                  <a16:creationId xmlns:a16="http://schemas.microsoft.com/office/drawing/2014/main" id="{96FFA234-ED2E-424A-AE39-9E10062DA7B8}"/>
                </a:ext>
              </a:extLst>
            </p:cNvPr>
            <p:cNvSpPr txBox="1"/>
            <p:nvPr/>
          </p:nvSpPr>
          <p:spPr>
            <a:xfrm>
              <a:off x="6444397" y="129626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认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知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8334E38-A2F0-4261-A3CF-DAFFD1827DD3}"/>
                </a:ext>
              </a:extLst>
            </p:cNvPr>
            <p:cNvCxnSpPr/>
            <p:nvPr/>
          </p:nvCxnSpPr>
          <p:spPr>
            <a:xfrm flipH="1" flipV="1">
              <a:off x="3086126" y="3017129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D104EB2-2083-4E85-8AED-199EB76574D8}"/>
                </a:ext>
              </a:extLst>
            </p:cNvPr>
            <p:cNvCxnSpPr/>
            <p:nvPr/>
          </p:nvCxnSpPr>
          <p:spPr>
            <a:xfrm flipH="1" flipV="1">
              <a:off x="3661607" y="3022094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DB4432D-CA10-4F72-B9F3-0D4074BEA0BE}"/>
                </a:ext>
              </a:extLst>
            </p:cNvPr>
            <p:cNvCxnSpPr/>
            <p:nvPr/>
          </p:nvCxnSpPr>
          <p:spPr>
            <a:xfrm flipV="1">
              <a:off x="4227825" y="3023795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E48F3EA-7CCF-4446-9F91-6DDD5B971087}"/>
                </a:ext>
              </a:extLst>
            </p:cNvPr>
            <p:cNvCxnSpPr/>
            <p:nvPr/>
          </p:nvCxnSpPr>
          <p:spPr>
            <a:xfrm flipV="1">
              <a:off x="5920772" y="3023795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sp>
          <p:nvSpPr>
            <p:cNvPr id="38" name="左右箭头 155">
              <a:extLst>
                <a:ext uri="{FF2B5EF4-FFF2-40B4-BE49-F238E27FC236}">
                  <a16:creationId xmlns:a16="http://schemas.microsoft.com/office/drawing/2014/main" id="{2C547CD9-0EF4-4E79-B0BF-C701AA1DF870}"/>
                </a:ext>
              </a:extLst>
            </p:cNvPr>
            <p:cNvSpPr/>
            <p:nvPr/>
          </p:nvSpPr>
          <p:spPr>
            <a:xfrm>
              <a:off x="4630746" y="2709917"/>
              <a:ext cx="2493390" cy="360000"/>
            </a:xfrm>
            <a:prstGeom prst="leftRightArrow">
              <a:avLst>
                <a:gd name="adj1" fmla="val 98819"/>
                <a:gd name="adj2" fmla="val 82143"/>
              </a:avLst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ysClr val="window" lastClr="FFFFFF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39" name="左右箭头 156">
              <a:extLst>
                <a:ext uri="{FF2B5EF4-FFF2-40B4-BE49-F238E27FC236}">
                  <a16:creationId xmlns:a16="http://schemas.microsoft.com/office/drawing/2014/main" id="{DEB1E893-E16C-4379-AA83-EB6C428C9B17}"/>
                </a:ext>
              </a:extLst>
            </p:cNvPr>
            <p:cNvSpPr/>
            <p:nvPr/>
          </p:nvSpPr>
          <p:spPr>
            <a:xfrm>
              <a:off x="2427473" y="2709917"/>
              <a:ext cx="2503522" cy="360000"/>
            </a:xfrm>
            <a:prstGeom prst="leftRightArrow">
              <a:avLst>
                <a:gd name="adj1" fmla="val 98819"/>
                <a:gd name="adj2" fmla="val 82143"/>
              </a:avLst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ysClr val="windowText" lastClr="000000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40" name="五边形 157">
              <a:extLst>
                <a:ext uri="{FF2B5EF4-FFF2-40B4-BE49-F238E27FC236}">
                  <a16:creationId xmlns:a16="http://schemas.microsoft.com/office/drawing/2014/main" id="{F8B435AF-796B-44EE-9A0D-D6D38D30A99E}"/>
                </a:ext>
              </a:extLst>
            </p:cNvPr>
            <p:cNvSpPr/>
            <p:nvPr/>
          </p:nvSpPr>
          <p:spPr>
            <a:xfrm rot="16200000">
              <a:off x="3687127" y="3807061"/>
              <a:ext cx="1080000" cy="36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chemeClr val="accent3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41" name="TextBox 158">
              <a:extLst>
                <a:ext uri="{FF2B5EF4-FFF2-40B4-BE49-F238E27FC236}">
                  <a16:creationId xmlns:a16="http://schemas.microsoft.com/office/drawing/2014/main" id="{97C2597D-0DB5-498B-A1E7-926A33532A6B}"/>
                </a:ext>
              </a:extLst>
            </p:cNvPr>
            <p:cNvSpPr txBox="1"/>
            <p:nvPr/>
          </p:nvSpPr>
          <p:spPr>
            <a:xfrm>
              <a:off x="4026570" y="3598804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处</a:t>
              </a: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理</a:t>
              </a: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器</a:t>
              </a:r>
            </a:p>
          </p:txBody>
        </p:sp>
        <p:sp>
          <p:nvSpPr>
            <p:cNvPr id="42" name="五边形 159">
              <a:extLst>
                <a:ext uri="{FF2B5EF4-FFF2-40B4-BE49-F238E27FC236}">
                  <a16:creationId xmlns:a16="http://schemas.microsoft.com/office/drawing/2014/main" id="{8A1724E4-FBD1-4FE6-A6BC-4AE8A355C390}"/>
                </a:ext>
              </a:extLst>
            </p:cNvPr>
            <p:cNvSpPr/>
            <p:nvPr/>
          </p:nvSpPr>
          <p:spPr>
            <a:xfrm rot="16200000">
              <a:off x="2543753" y="3807061"/>
              <a:ext cx="1080000" cy="360000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43" name="TextBox 160">
              <a:extLst>
                <a:ext uri="{FF2B5EF4-FFF2-40B4-BE49-F238E27FC236}">
                  <a16:creationId xmlns:a16="http://schemas.microsoft.com/office/drawing/2014/main" id="{EA33B538-3500-462F-BDF9-CAF9EB26DA18}"/>
                </a:ext>
              </a:extLst>
            </p:cNvPr>
            <p:cNvSpPr txBox="1"/>
            <p:nvPr/>
          </p:nvSpPr>
          <p:spPr>
            <a:xfrm>
              <a:off x="2877967" y="3598804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器</a:t>
              </a: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件</a:t>
              </a:r>
            </a:p>
          </p:txBody>
        </p:sp>
        <p:sp>
          <p:nvSpPr>
            <p:cNvPr id="44" name="圆角矩形 163">
              <a:extLst>
                <a:ext uri="{FF2B5EF4-FFF2-40B4-BE49-F238E27FC236}">
                  <a16:creationId xmlns:a16="http://schemas.microsoft.com/office/drawing/2014/main" id="{247B379A-FC7C-4979-9163-AD1DA185AC69}"/>
                </a:ext>
              </a:extLst>
            </p:cNvPr>
            <p:cNvSpPr/>
            <p:nvPr/>
          </p:nvSpPr>
          <p:spPr>
            <a:xfrm>
              <a:off x="697582" y="2694752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ysClr val="windowText" lastClr="000000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45" name="TextBox 164">
              <a:extLst>
                <a:ext uri="{FF2B5EF4-FFF2-40B4-BE49-F238E27FC236}">
                  <a16:creationId xmlns:a16="http://schemas.microsoft.com/office/drawing/2014/main" id="{6FEB3F9F-F39C-4EDA-A10E-B255D83CAAFC}"/>
                </a:ext>
              </a:extLst>
            </p:cNvPr>
            <p:cNvSpPr txBox="1"/>
            <p:nvPr/>
          </p:nvSpPr>
          <p:spPr>
            <a:xfrm>
              <a:off x="737724" y="2689018"/>
              <a:ext cx="986577" cy="39531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场与波</a:t>
              </a:r>
            </a:p>
          </p:txBody>
        </p:sp>
        <p:cxnSp>
          <p:nvCxnSpPr>
            <p:cNvPr id="46" name="肘形连接符 165">
              <a:extLst>
                <a:ext uri="{FF2B5EF4-FFF2-40B4-BE49-F238E27FC236}">
                  <a16:creationId xmlns:a16="http://schemas.microsoft.com/office/drawing/2014/main" id="{1125C253-14F7-4B06-A091-69D231411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100" y="2900180"/>
              <a:ext cx="693596" cy="0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</p:cxnSp>
        <p:sp>
          <p:nvSpPr>
            <p:cNvPr id="47" name="五边形 168">
              <a:extLst>
                <a:ext uri="{FF2B5EF4-FFF2-40B4-BE49-F238E27FC236}">
                  <a16:creationId xmlns:a16="http://schemas.microsoft.com/office/drawing/2014/main" id="{33944C04-1F84-4B18-BCAA-3279C781F9E0}"/>
                </a:ext>
              </a:extLst>
            </p:cNvPr>
            <p:cNvSpPr/>
            <p:nvPr/>
          </p:nvSpPr>
          <p:spPr>
            <a:xfrm rot="16200000">
              <a:off x="5376982" y="3807061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48" name="TextBox 169">
              <a:extLst>
                <a:ext uri="{FF2B5EF4-FFF2-40B4-BE49-F238E27FC236}">
                  <a16:creationId xmlns:a16="http://schemas.microsoft.com/office/drawing/2014/main" id="{2F4A2FC0-A148-4FE0-B3AD-77F1E3F6657D}"/>
                </a:ext>
              </a:extLst>
            </p:cNvPr>
            <p:cNvSpPr txBox="1"/>
            <p:nvPr/>
          </p:nvSpPr>
          <p:spPr>
            <a:xfrm>
              <a:off x="5712944" y="3598804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网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络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圆角矩形 170">
              <a:extLst>
                <a:ext uri="{FF2B5EF4-FFF2-40B4-BE49-F238E27FC236}">
                  <a16:creationId xmlns:a16="http://schemas.microsoft.com/office/drawing/2014/main" id="{92B992CA-13ED-4FA3-A9C3-1D64FD09808E}"/>
                </a:ext>
              </a:extLst>
            </p:cNvPr>
            <p:cNvSpPr/>
            <p:nvPr/>
          </p:nvSpPr>
          <p:spPr>
            <a:xfrm>
              <a:off x="7804535" y="2706678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chemeClr val="accent6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50" name="TextBox 171">
              <a:extLst>
                <a:ext uri="{FF2B5EF4-FFF2-40B4-BE49-F238E27FC236}">
                  <a16:creationId xmlns:a16="http://schemas.microsoft.com/office/drawing/2014/main" id="{C32AEE0C-DD06-435E-AB6D-B3864A14AA52}"/>
                </a:ext>
              </a:extLst>
            </p:cNvPr>
            <p:cNvSpPr txBox="1"/>
            <p:nvPr/>
          </p:nvSpPr>
          <p:spPr>
            <a:xfrm>
              <a:off x="7956103" y="2689018"/>
              <a:ext cx="922032" cy="39531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  息</a:t>
              </a:r>
            </a:p>
          </p:txBody>
        </p:sp>
        <p:sp>
          <p:nvSpPr>
            <p:cNvPr id="51" name="TextBox 172">
              <a:extLst>
                <a:ext uri="{FF2B5EF4-FFF2-40B4-BE49-F238E27FC236}">
                  <a16:creationId xmlns:a16="http://schemas.microsoft.com/office/drawing/2014/main" id="{C9E8D805-C3CE-46AD-9DF7-B0B62044ECE3}"/>
                </a:ext>
              </a:extLst>
            </p:cNvPr>
            <p:cNvSpPr txBox="1"/>
            <p:nvPr/>
          </p:nvSpPr>
          <p:spPr>
            <a:xfrm>
              <a:off x="3198631" y="2709280"/>
              <a:ext cx="922047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    号</a:t>
              </a:r>
            </a:p>
          </p:txBody>
        </p:sp>
        <p:sp>
          <p:nvSpPr>
            <p:cNvPr id="52" name="TextBox 173">
              <a:extLst>
                <a:ext uri="{FF2B5EF4-FFF2-40B4-BE49-F238E27FC236}">
                  <a16:creationId xmlns:a16="http://schemas.microsoft.com/office/drawing/2014/main" id="{FC7D33D1-587B-4C9F-80E2-6316D852ECE3}"/>
                </a:ext>
              </a:extLst>
            </p:cNvPr>
            <p:cNvSpPr txBox="1"/>
            <p:nvPr/>
          </p:nvSpPr>
          <p:spPr>
            <a:xfrm>
              <a:off x="5456812" y="2710409"/>
              <a:ext cx="922047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    据</a:t>
              </a:r>
            </a:p>
          </p:txBody>
        </p:sp>
        <p:cxnSp>
          <p:nvCxnSpPr>
            <p:cNvPr id="53" name="肘形连接符 174">
              <a:extLst>
                <a:ext uri="{FF2B5EF4-FFF2-40B4-BE49-F238E27FC236}">
                  <a16:creationId xmlns:a16="http://schemas.microsoft.com/office/drawing/2014/main" id="{1AA476C4-202A-42AA-BA3D-5BA72DC9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4137" y="2894062"/>
              <a:ext cx="690557" cy="0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54" name="左右箭头 184">
              <a:extLst>
                <a:ext uri="{FF2B5EF4-FFF2-40B4-BE49-F238E27FC236}">
                  <a16:creationId xmlns:a16="http://schemas.microsoft.com/office/drawing/2014/main" id="{674753A8-7C81-4D18-9C5F-CF1EE936CB55}"/>
                </a:ext>
              </a:extLst>
            </p:cNvPr>
            <p:cNvSpPr/>
            <p:nvPr/>
          </p:nvSpPr>
          <p:spPr>
            <a:xfrm>
              <a:off x="4639310" y="2800580"/>
              <a:ext cx="286601" cy="178674"/>
            </a:xfrm>
            <a:prstGeom prst="leftRightArrow">
              <a:avLst>
                <a:gd name="adj1" fmla="val 98819"/>
                <a:gd name="adj2" fmla="val 90556"/>
              </a:avLst>
            </a:prstGeom>
            <a:solidFill>
              <a:schemeClr val="accent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ysClr val="windowText" lastClr="000000"/>
                </a:solidFill>
                <a:latin typeface="Franklin Gothic Book"/>
                <a:ea typeface="黑体"/>
              </a:endParaRPr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6BF722DF-6AF3-4397-B902-0A72F4118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8288" y="3449186"/>
              <a:ext cx="512108" cy="1188823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5FD70B94-761A-4695-88E0-3FA6E7D5B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8977" y="3449328"/>
              <a:ext cx="512108" cy="117663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3475FE1D-842C-4309-B184-99A5E5A5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2639" y="1246928"/>
              <a:ext cx="518205" cy="1091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0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采样定理的结论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350101"/>
            <a:ext cx="11298116" cy="1679426"/>
          </a:xfrm>
        </p:spPr>
        <p:txBody>
          <a:bodyPr/>
          <a:lstStyle/>
          <a:p>
            <a:r>
              <a:rPr lang="zh-CN" altLang="en-US" dirty="0"/>
              <a:t>如果已知信号的最高频率 </a:t>
            </a:r>
            <a:r>
              <a:rPr lang="en-US" altLang="zh-CN" i="1" dirty="0" err="1">
                <a:solidFill>
                  <a:srgbClr val="B01F24"/>
                </a:solidFill>
              </a:rPr>
              <a:t>f</a:t>
            </a:r>
            <a:r>
              <a:rPr lang="en-US" altLang="zh-CN" baseline="-25000" dirty="0" err="1">
                <a:solidFill>
                  <a:srgbClr val="B01F24"/>
                </a:solidFill>
              </a:rPr>
              <a:t>max</a:t>
            </a:r>
            <a:r>
              <a:rPr lang="zh-CN" altLang="en-US" dirty="0"/>
              <a:t>，采样定理给出了保证完全重建信号的最低采样频率。这一最低采样频率称为</a:t>
            </a:r>
            <a:r>
              <a:rPr lang="zh-CN" altLang="en-US" dirty="0">
                <a:solidFill>
                  <a:srgbClr val="0070C0"/>
                </a:solidFill>
              </a:rPr>
              <a:t>临界频率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70C0"/>
                </a:solidFill>
              </a:rPr>
              <a:t>奈奎斯特频率</a:t>
            </a:r>
            <a:r>
              <a:rPr lang="zh-CN" altLang="en-US" dirty="0"/>
              <a:t>，通常表示为 </a:t>
            </a:r>
            <a:r>
              <a:rPr lang="en-US" altLang="zh-CN" i="1" dirty="0" err="1">
                <a:solidFill>
                  <a:srgbClr val="B01F24"/>
                </a:solidFill>
              </a:rPr>
              <a:t>f</a:t>
            </a:r>
            <a:r>
              <a:rPr lang="en-US" altLang="zh-CN" i="1" baseline="-25000" dirty="0" err="1">
                <a:solidFill>
                  <a:srgbClr val="B01F24"/>
                </a:solidFill>
              </a:rPr>
              <a:t>N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相反，如果已知采样频率，采样定理给出了保证完全重建信号所允许的最高信号频率。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72524B-8C99-46CA-90C9-182634A8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47" y="3029527"/>
            <a:ext cx="7865018" cy="30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2969E-96C2-4B86-B088-67046CF1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143BA1-AF03-4151-9D64-969CEBDC6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如果信号的</a:t>
            </a:r>
            <a:r>
              <a:rPr lang="zh-CN" altLang="en-US" dirty="0">
                <a:solidFill>
                  <a:srgbClr val="0070C0"/>
                </a:solidFill>
              </a:rPr>
              <a:t>采样率低于两倍奈奎斯特频率</a:t>
            </a:r>
            <a:r>
              <a:rPr lang="zh-CN" altLang="en-US" dirty="0"/>
              <a:t>，采样数据中就会出现虚假的低频成分。这种现象便称为</a:t>
            </a:r>
            <a:r>
              <a:rPr lang="zh-CN" altLang="en-US" dirty="0">
                <a:solidFill>
                  <a:srgbClr val="0070C0"/>
                </a:solidFill>
              </a:rPr>
              <a:t>混叠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例：</a:t>
            </a:r>
            <a:r>
              <a:rPr lang="en-US" altLang="zh-CN" dirty="0"/>
              <a:t>800 kHz</a:t>
            </a:r>
            <a:r>
              <a:rPr lang="zh-CN" altLang="en-US" dirty="0"/>
              <a:t>的正弦波，采样频率为 </a:t>
            </a:r>
            <a:r>
              <a:rPr lang="en-US" altLang="zh-CN" dirty="0"/>
              <a:t>1 MHz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红色虚线表示该采样率时记录的混叠信号。</a:t>
            </a:r>
            <a:r>
              <a:rPr lang="en-US" altLang="zh-CN" dirty="0"/>
              <a:t>800 kHz</a:t>
            </a:r>
            <a:r>
              <a:rPr lang="zh-CN" altLang="en-US" dirty="0"/>
              <a:t>频率与通带混叠，错误地显示为</a:t>
            </a:r>
            <a:r>
              <a:rPr lang="en-US" altLang="zh-CN" dirty="0"/>
              <a:t>200 kHz</a:t>
            </a:r>
            <a:r>
              <a:rPr lang="zh-CN" altLang="en-US" dirty="0"/>
              <a:t>正弦波。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7650" name="Picture 2" descr="https://img2018.cnblogs.com/blog/609707/201905/609707-20190512205412152-619184865.png">
            <a:extLst>
              <a:ext uri="{FF2B5EF4-FFF2-40B4-BE49-F238E27FC236}">
                <a16:creationId xmlns:a16="http://schemas.microsoft.com/office/drawing/2014/main" id="{37937C8D-6F6A-410D-87A8-3E200B771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230" y="2979833"/>
            <a:ext cx="7000886" cy="25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5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模拟信号、离散信号、数字信号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9308D-EAC8-49E2-AE04-B56183D1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信号按自变量的取值是否连续可以分为</a:t>
            </a:r>
            <a:r>
              <a:rPr lang="zh-CN" altLang="en-US" dirty="0">
                <a:solidFill>
                  <a:srgbClr val="B01F24"/>
                </a:solidFill>
              </a:rPr>
              <a:t>连续信号和离散信号</a:t>
            </a:r>
            <a:endParaRPr lang="en-US" altLang="zh-CN" dirty="0">
              <a:solidFill>
                <a:srgbClr val="B01F24"/>
              </a:solidFill>
            </a:endParaRPr>
          </a:p>
          <a:p>
            <a:pPr lvl="0"/>
            <a:r>
              <a:rPr lang="zh-CN" altLang="en-US" dirty="0"/>
              <a:t>按所表达的信息物理量是否连续，可分为</a:t>
            </a:r>
            <a:r>
              <a:rPr lang="zh-CN" altLang="en-US" dirty="0">
                <a:solidFill>
                  <a:srgbClr val="B01F24"/>
                </a:solidFill>
              </a:rPr>
              <a:t>模拟信号和数字信号</a:t>
            </a:r>
            <a:endParaRPr lang="en-US" altLang="zh-CN" dirty="0">
              <a:solidFill>
                <a:srgbClr val="B01F24"/>
              </a:solidFill>
            </a:endParaRPr>
          </a:p>
          <a:p>
            <a:pPr lvl="0"/>
            <a:r>
              <a:rPr lang="zh-CN" altLang="en-US" dirty="0"/>
              <a:t>数字信号是指在</a:t>
            </a:r>
            <a:r>
              <a:rPr lang="zh-CN" altLang="en-US" dirty="0">
                <a:solidFill>
                  <a:srgbClr val="0070C0"/>
                </a:solidFill>
              </a:rPr>
              <a:t>取值上是离散的、不连续的信号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70C0"/>
                </a:solidFill>
              </a:rPr>
              <a:t>只有有限个特定的电压值</a:t>
            </a:r>
            <a:r>
              <a:rPr lang="zh-CN" altLang="en-US" dirty="0"/>
              <a:t>，表现为瞬时跳变直方形。通常将这些离散数字量用 </a:t>
            </a:r>
            <a:r>
              <a:rPr lang="en-US" altLang="zh-CN" dirty="0">
                <a:solidFill>
                  <a:srgbClr val="0070C0"/>
                </a:solidFill>
              </a:rPr>
              <a:t>0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en-US" altLang="zh-CN" dirty="0"/>
              <a:t> </a:t>
            </a:r>
            <a:r>
              <a:rPr lang="zh-CN" altLang="en-US" dirty="0"/>
              <a:t>组成的二进制数值来表示。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9" y="4345999"/>
            <a:ext cx="3590780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09" y="4345999"/>
            <a:ext cx="3590778" cy="18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90" y="4345999"/>
            <a:ext cx="3590778" cy="1872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95661" y="38608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B01F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模拟信号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65398" y="38608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B01F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离散信号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435136" y="38608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B01F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数字信号</a:t>
            </a:r>
          </a:p>
        </p:txBody>
      </p:sp>
    </p:spTree>
    <p:extLst>
      <p:ext uri="{BB962C8B-B14F-4D97-AF65-F5344CB8AC3E}">
        <p14:creationId xmlns:p14="http://schemas.microsoft.com/office/powerpoint/2010/main" val="32530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269" y="1415261"/>
            <a:ext cx="11298116" cy="4932616"/>
          </a:xfrm>
        </p:spPr>
        <p:txBody>
          <a:bodyPr/>
          <a:lstStyle/>
          <a:p>
            <a:r>
              <a:rPr lang="zh-CN" altLang="en-US" dirty="0"/>
              <a:t>在数字信号处理领域，量化指将信号的连续取值（或者大量可能的离散取值）近似为有限多个（或较少的）</a:t>
            </a:r>
            <a:r>
              <a:rPr lang="zh-CN" altLang="en-US" dirty="0">
                <a:solidFill>
                  <a:srgbClr val="B01F24"/>
                </a:solidFill>
              </a:rPr>
              <a:t>离散值</a:t>
            </a:r>
            <a:r>
              <a:rPr lang="zh-CN" altLang="en-US" dirty="0"/>
              <a:t>的过程。</a:t>
            </a:r>
            <a:endParaRPr lang="en-US" altLang="zh-CN" dirty="0"/>
          </a:p>
          <a:p>
            <a:r>
              <a:rPr lang="zh-CN" altLang="en-US" dirty="0"/>
              <a:t>量化主要应用于</a:t>
            </a:r>
            <a:r>
              <a:rPr lang="zh-CN" altLang="en-US" dirty="0">
                <a:solidFill>
                  <a:srgbClr val="0070C0"/>
                </a:solidFill>
              </a:rPr>
              <a:t>从连续信号到数字信号的转换</a:t>
            </a:r>
            <a:r>
              <a:rPr lang="zh-CN" altLang="en-US" dirty="0"/>
              <a:t>中。连续信号经过采样成为离散信号，</a:t>
            </a:r>
            <a:r>
              <a:rPr lang="zh-CN" altLang="en-US" dirty="0">
                <a:solidFill>
                  <a:srgbClr val="0070C0"/>
                </a:solidFill>
              </a:rPr>
              <a:t>离散信号经过量化即成为数字信号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离散信号通常情况下并不需要经过采样的过程，但可能在值域上并不离散，还是需要经过量化的过程。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8C262C-E1DF-4EC7-8808-569441C38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9" y="4594576"/>
            <a:ext cx="3590780" cy="187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2013BC-FF0C-46F6-AE8D-430F89B57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09" y="4594576"/>
            <a:ext cx="3590778" cy="187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D7E342-6614-49B3-AD30-7C128CDA7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90" y="4594576"/>
            <a:ext cx="3590778" cy="1872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FF99964-5650-457B-8420-51906BAF7FD5}"/>
              </a:ext>
            </a:extLst>
          </p:cNvPr>
          <p:cNvSpPr txBox="1"/>
          <p:nvPr/>
        </p:nvSpPr>
        <p:spPr>
          <a:xfrm>
            <a:off x="1695661" y="4109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B01F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模拟信号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6E52E2-2904-48DC-B37C-6574AC8A10F7}"/>
              </a:ext>
            </a:extLst>
          </p:cNvPr>
          <p:cNvSpPr txBox="1"/>
          <p:nvPr/>
        </p:nvSpPr>
        <p:spPr>
          <a:xfrm>
            <a:off x="5565398" y="4109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B01F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离散信号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E421E8-1029-423D-824C-2FD7A4A000E3}"/>
              </a:ext>
            </a:extLst>
          </p:cNvPr>
          <p:cNvSpPr txBox="1"/>
          <p:nvPr/>
        </p:nvSpPr>
        <p:spPr>
          <a:xfrm>
            <a:off x="9435136" y="4109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B01F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数字信号</a:t>
            </a:r>
          </a:p>
        </p:txBody>
      </p:sp>
    </p:spTree>
    <p:extLst>
      <p:ext uri="{BB962C8B-B14F-4D97-AF65-F5344CB8AC3E}">
        <p14:creationId xmlns:p14="http://schemas.microsoft.com/office/powerpoint/2010/main" val="33918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模数转换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E16C0A-C728-4E8E-86FA-B0D17218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32" y="659425"/>
            <a:ext cx="7840136" cy="57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PCM </a:t>
            </a:r>
            <a:r>
              <a:rPr lang="en-US" altLang="zh-CN" sz="2000" dirty="0"/>
              <a:t>(Pulse Code Modulation</a:t>
            </a:r>
            <a:r>
              <a:rPr lang="zh-CN" altLang="en-US" sz="2000" dirty="0"/>
              <a:t>，脉冲编码调制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6" y="1433017"/>
            <a:ext cx="8519658" cy="996136"/>
          </a:xfrm>
        </p:spPr>
        <p:txBody>
          <a:bodyPr/>
          <a:lstStyle/>
          <a:p>
            <a:r>
              <a:rPr lang="zh-CN" altLang="en-US" dirty="0"/>
              <a:t>脉冲编码调制由英国科学家</a:t>
            </a:r>
            <a:r>
              <a:rPr lang="zh-CN" altLang="en-US" dirty="0">
                <a:solidFill>
                  <a:srgbClr val="0070C0"/>
                </a:solidFill>
              </a:rPr>
              <a:t>亚历克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 </a:t>
            </a:r>
            <a:r>
              <a:rPr lang="zh-CN" altLang="en-US" dirty="0">
                <a:solidFill>
                  <a:srgbClr val="0070C0"/>
                </a:solidFill>
              </a:rPr>
              <a:t>里弗斯</a:t>
            </a:r>
            <a:r>
              <a:rPr lang="zh-CN" altLang="en-US" dirty="0"/>
              <a:t>于</a:t>
            </a:r>
            <a:r>
              <a:rPr lang="en-US" altLang="zh-CN" dirty="0"/>
              <a:t>1937</a:t>
            </a:r>
            <a:r>
              <a:rPr lang="zh-CN" altLang="en-US" dirty="0"/>
              <a:t>年提出的，这一概念为数字通信奠定了基础。</a:t>
            </a:r>
            <a:endParaRPr lang="en-US" altLang="zh-CN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654" y="977047"/>
            <a:ext cx="1503291" cy="19029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098867" y="2974748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altLang="zh-CN" sz="1600" dirty="0"/>
              <a:t>Alec Harley Reeves</a:t>
            </a:r>
          </a:p>
          <a:p>
            <a:pPr algn="ctr"/>
            <a:r>
              <a:rPr lang="en-US" altLang="zh-CN" sz="1600" dirty="0"/>
              <a:t>Mar 10, </a:t>
            </a:r>
            <a:r>
              <a:rPr lang="es-ES" altLang="zh-CN" sz="1600" dirty="0"/>
              <a:t>1902</a:t>
            </a:r>
            <a:r>
              <a:rPr lang="en-US" altLang="zh-CN" sz="1600" dirty="0"/>
              <a:t>—</a:t>
            </a:r>
            <a:r>
              <a:rPr lang="es-ES" altLang="zh-CN" sz="1600" dirty="0"/>
              <a:t>Oct 13, 1971 </a:t>
            </a:r>
            <a:endParaRPr lang="zh-CN" altLang="en-US" sz="1600" dirty="0"/>
          </a:p>
        </p:txBody>
      </p:sp>
      <p:pic>
        <p:nvPicPr>
          <p:cNvPr id="23554" name="Picture 2" descr="https://blogs.synopsys.com/vip-central/files/2015/04/PCM.png">
            <a:extLst>
              <a:ext uri="{FF2B5EF4-FFF2-40B4-BE49-F238E27FC236}">
                <a16:creationId xmlns:a16="http://schemas.microsoft.com/office/drawing/2014/main" id="{37F8CFAB-F8B3-4F7F-8FDE-2E89DDD3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3" y="2429153"/>
            <a:ext cx="6446467" cy="40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F6A155F-811C-4645-8C04-169B73874F21}"/>
              </a:ext>
            </a:extLst>
          </p:cNvPr>
          <p:cNvSpPr txBox="1">
            <a:spLocks/>
          </p:cNvSpPr>
          <p:nvPr/>
        </p:nvSpPr>
        <p:spPr>
          <a:xfrm>
            <a:off x="6989521" y="3862642"/>
            <a:ext cx="4868156" cy="2529280"/>
          </a:xfrm>
          <a:prstGeom prst="rect">
            <a:avLst/>
          </a:prstGeom>
        </p:spPr>
        <p:txBody>
          <a:bodyPr/>
          <a:lstStyle>
            <a:lvl1pPr marL="266400" indent="-266400" algn="l" defTabSz="914400" rtl="0" eaLnBrk="1" latinLnBrk="0" hangingPunct="1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1pPr>
            <a:lvl2pPr marL="712800" indent="-2700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–"/>
              <a:defRPr sz="18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2pPr>
            <a:lvl3pPr marL="1072800" indent="-1764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•"/>
              <a:defRPr sz="16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3pPr>
            <a:lvl4pPr marL="1440000" indent="-1872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–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»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把一个</a:t>
            </a:r>
            <a:r>
              <a:rPr lang="zh-CN" altLang="en-US" dirty="0">
                <a:solidFill>
                  <a:srgbClr val="0070C0"/>
                </a:solidFill>
              </a:rPr>
              <a:t>时间连续、取值连续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B01F24"/>
                </a:solidFill>
              </a:rPr>
              <a:t>模拟信号</a:t>
            </a:r>
            <a:r>
              <a:rPr lang="zh-CN" altLang="en-US" dirty="0"/>
              <a:t>变换成</a:t>
            </a:r>
            <a:r>
              <a:rPr lang="zh-CN" altLang="en-US" dirty="0">
                <a:solidFill>
                  <a:srgbClr val="0070C0"/>
                </a:solidFill>
              </a:rPr>
              <a:t>时间离散、取值离散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B01F24"/>
                </a:solidFill>
              </a:rPr>
              <a:t>数字信号</a:t>
            </a:r>
            <a:r>
              <a:rPr lang="zh-CN" altLang="en-US" dirty="0"/>
              <a:t>后在信道中传输。</a:t>
            </a:r>
            <a:endParaRPr lang="en-US" altLang="zh-CN" dirty="0"/>
          </a:p>
          <a:p>
            <a:r>
              <a:rPr lang="zh-CN" altLang="en-US" dirty="0"/>
              <a:t>对模拟信号先</a:t>
            </a:r>
            <a:r>
              <a:rPr lang="zh-CN" altLang="en-US" dirty="0">
                <a:solidFill>
                  <a:srgbClr val="0070C0"/>
                </a:solidFill>
              </a:rPr>
              <a:t>抽样</a:t>
            </a:r>
            <a:r>
              <a:rPr lang="zh-CN" altLang="en-US" dirty="0"/>
              <a:t>，再对样值幅度</a:t>
            </a:r>
            <a:r>
              <a:rPr lang="zh-CN" altLang="en-US" dirty="0">
                <a:solidFill>
                  <a:srgbClr val="0070C0"/>
                </a:solidFill>
              </a:rPr>
              <a:t>量化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70C0"/>
                </a:solidFill>
              </a:rPr>
              <a:t>编码</a:t>
            </a:r>
            <a:r>
              <a:rPr lang="zh-CN" altLang="en-US" dirty="0"/>
              <a:t>的过程。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ABBF06-9055-4CB6-9ACB-CB618FEDB395}"/>
              </a:ext>
            </a:extLst>
          </p:cNvPr>
          <p:cNvSpPr txBox="1"/>
          <p:nvPr/>
        </p:nvSpPr>
        <p:spPr>
          <a:xfrm>
            <a:off x="5695343" y="5787264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01F24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教材</a:t>
            </a:r>
            <a:r>
              <a:rPr lang="en-US" altLang="zh-CN" sz="2000" dirty="0">
                <a:solidFill>
                  <a:srgbClr val="B01F24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p46</a:t>
            </a:r>
            <a:endParaRPr lang="zh-CN" altLang="en-US" sz="2000" dirty="0">
              <a:solidFill>
                <a:srgbClr val="B01F24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851C7B-CA45-4F61-91D8-F351AD39CA62}"/>
              </a:ext>
            </a:extLst>
          </p:cNvPr>
          <p:cNvSpPr txBox="1"/>
          <p:nvPr/>
        </p:nvSpPr>
        <p:spPr>
          <a:xfrm>
            <a:off x="4095693" y="5255706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ea typeface="微软雅黑 Light" panose="020B0502040204020203" pitchFamily="34" charset="-122"/>
              </a:rPr>
              <a:t>PCM</a:t>
            </a:r>
            <a:r>
              <a:rPr lang="zh-CN" altLang="en-US" sz="1600" b="1" dirty="0">
                <a:solidFill>
                  <a:srgbClr val="0070C0"/>
                </a:solidFill>
                <a:ea typeface="微软雅黑 Light" panose="020B0502040204020203" pitchFamily="34" charset="-122"/>
              </a:rPr>
              <a:t>编码器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0EFA716-58CA-4B4F-92DF-0349AEA9EC0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690568" y="4793942"/>
            <a:ext cx="0" cy="46176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0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数字信号的编码方式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9614" y="20855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非归零码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89614" y="35400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曼彻斯特编码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9614" y="5157859"/>
            <a:ext cx="206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差分曼彻斯特编码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165A18-BD1E-4416-BD62-4542D214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91" y="4757771"/>
            <a:ext cx="6803756" cy="11695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5DA316-525C-422F-9821-8D5BA204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91" y="3289118"/>
            <a:ext cx="6803756" cy="11695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315D20-88FB-4496-BD61-6F24923AB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791" y="1739862"/>
            <a:ext cx="6803756" cy="11695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5A8D9F-A951-4D60-956A-8E01C3C13380}"/>
              </a:ext>
            </a:extLst>
          </p:cNvPr>
          <p:cNvSpPr txBox="1"/>
          <p:nvPr/>
        </p:nvSpPr>
        <p:spPr>
          <a:xfrm>
            <a:off x="9753600" y="1685661"/>
            <a:ext cx="2048786" cy="1333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在传输中难以确定一位的结束和另一位的开始，传输时必须使用外同步。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BD7C80-DBB6-47E3-BBF7-125F75F31AA0}"/>
              </a:ext>
            </a:extLst>
          </p:cNvPr>
          <p:cNvSpPr txBox="1"/>
          <p:nvPr/>
        </p:nvSpPr>
        <p:spPr>
          <a:xfrm>
            <a:off x="9753600" y="3423329"/>
            <a:ext cx="2048786" cy="164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微软雅黑 Light" panose="020B0502040204020203" pitchFamily="34" charset="-122"/>
              </a:rPr>
              <a:t>也称为</a:t>
            </a:r>
            <a:r>
              <a:rPr lang="zh-CN" altLang="en-US" b="1" dirty="0">
                <a:solidFill>
                  <a:srgbClr val="B01F24"/>
                </a:solidFill>
                <a:latin typeface="Georgia" panose="02040502050405020303" pitchFamily="18" charset="0"/>
                <a:ea typeface="微软雅黑 Light" panose="020B0502040204020203" pitchFamily="34" charset="-122"/>
              </a:rPr>
              <a:t>自同步码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微软雅黑 Light" panose="020B0502040204020203" pitchFamily="34" charset="-122"/>
              </a:rPr>
              <a:t>，缺点是需要双倍的传输带宽，即信号速率是数据速率的两倍。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6AFDBE-150B-4D93-B9FB-5DCEA8E4C155}"/>
              </a:ext>
            </a:extLst>
          </p:cNvPr>
          <p:cNvSpPr txBox="1"/>
          <p:nvPr/>
        </p:nvSpPr>
        <p:spPr>
          <a:xfrm>
            <a:off x="10493775" y="569359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01F24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教材</a:t>
            </a:r>
            <a:r>
              <a:rPr lang="en-US" altLang="zh-CN" sz="2000" dirty="0">
                <a:solidFill>
                  <a:srgbClr val="B01F24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p46</a:t>
            </a:r>
            <a:endParaRPr lang="zh-CN" altLang="en-US" sz="2000" dirty="0">
              <a:solidFill>
                <a:srgbClr val="B01F24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3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非归零码和曼彻斯特编码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88923" y="23593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非归零码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0752" y="45910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曼彻斯特编码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65DA316-525C-422F-9821-8D5BA204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6" y="4246248"/>
            <a:ext cx="7539652" cy="1296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315D20-88FB-4496-BD61-6F24923A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6" y="1955155"/>
            <a:ext cx="7539651" cy="129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17B2A4-8967-4044-9CF4-9FFC6E8A74DF}"/>
              </a:ext>
            </a:extLst>
          </p:cNvPr>
          <p:cNvSpPr/>
          <p:nvPr/>
        </p:nvSpPr>
        <p:spPr>
          <a:xfrm>
            <a:off x="8118764" y="1792981"/>
            <a:ext cx="1428686" cy="289429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CDED39-7D9A-4044-88B9-CA6D8976E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690" y="1526020"/>
            <a:ext cx="2766837" cy="2127870"/>
          </a:xfrm>
          <a:prstGeom prst="rect">
            <a:avLst/>
          </a:prstGeom>
          <a:ln>
            <a:noFill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70C71E3-18D5-4058-882B-57A945F587E7}"/>
              </a:ext>
            </a:extLst>
          </p:cNvPr>
          <p:cNvSpPr/>
          <p:nvPr/>
        </p:nvSpPr>
        <p:spPr>
          <a:xfrm>
            <a:off x="8118764" y="4402123"/>
            <a:ext cx="1687301" cy="1914682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BFF5D5-C240-4717-9085-1F2A1563F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690" y="4092992"/>
            <a:ext cx="2727828" cy="2054154"/>
          </a:xfrm>
          <a:prstGeom prst="rect">
            <a:avLst/>
          </a:prstGeom>
          <a:ln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C97F6FB-8E38-4BF5-92DE-8C11ECC324FF}"/>
              </a:ext>
            </a:extLst>
          </p:cNvPr>
          <p:cNvSpPr/>
          <p:nvPr/>
        </p:nvSpPr>
        <p:spPr>
          <a:xfrm>
            <a:off x="8358911" y="1394833"/>
            <a:ext cx="3112049" cy="2327425"/>
          </a:xfrm>
          <a:prstGeom prst="rect">
            <a:avLst/>
          </a:prstGeom>
          <a:noFill/>
          <a:ln w="12700">
            <a:solidFill>
              <a:srgbClr val="B01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9FE9F8-62EF-46A9-BBE2-F0133213FAB8}"/>
              </a:ext>
            </a:extLst>
          </p:cNvPr>
          <p:cNvSpPr/>
          <p:nvPr/>
        </p:nvSpPr>
        <p:spPr>
          <a:xfrm>
            <a:off x="8367066" y="3921707"/>
            <a:ext cx="3112049" cy="2327425"/>
          </a:xfrm>
          <a:prstGeom prst="rect">
            <a:avLst/>
          </a:prstGeom>
          <a:noFill/>
          <a:ln w="12700">
            <a:solidFill>
              <a:srgbClr val="B01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B4A60C-567D-4D7B-AA16-357D0DA1DBEF}"/>
              </a:ext>
            </a:extLst>
          </p:cNvPr>
          <p:cNvSpPr txBox="1"/>
          <p:nvPr/>
        </p:nvSpPr>
        <p:spPr>
          <a:xfrm>
            <a:off x="525444" y="591669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01F24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教材</a:t>
            </a:r>
            <a:r>
              <a:rPr lang="en-US" altLang="zh-CN" sz="2000" dirty="0">
                <a:solidFill>
                  <a:srgbClr val="B01F24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p46</a:t>
            </a:r>
            <a:endParaRPr lang="zh-CN" altLang="en-US" sz="2000" dirty="0">
              <a:solidFill>
                <a:srgbClr val="B01F24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581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增量脉码调制方式</a:t>
            </a:r>
            <a:r>
              <a:rPr lang="zh-CN" altLang="en-US" sz="2000" dirty="0"/>
              <a:t>（</a:t>
            </a:r>
            <a:r>
              <a:rPr lang="en-US" altLang="zh-CN" sz="2000" dirty="0"/>
              <a:t>Delta Modulation</a:t>
            </a:r>
            <a:r>
              <a:rPr lang="zh-CN" altLang="en-US" sz="2000" dirty="0"/>
              <a:t>，</a:t>
            </a:r>
            <a:r>
              <a:rPr lang="en-US" altLang="zh-CN" sz="2000" dirty="0"/>
              <a:t>DM</a:t>
            </a:r>
            <a:r>
              <a:rPr lang="zh-CN" altLang="en-US" sz="2000" dirty="0"/>
              <a:t>）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39615" y="1371366"/>
            <a:ext cx="11096603" cy="4932616"/>
          </a:xfrm>
        </p:spPr>
        <p:txBody>
          <a:bodyPr/>
          <a:lstStyle/>
          <a:p>
            <a:r>
              <a:rPr lang="zh-CN" altLang="en-US" dirty="0"/>
              <a:t>继</a:t>
            </a:r>
            <a:r>
              <a:rPr lang="en-US" altLang="zh-CN" dirty="0"/>
              <a:t>PCM </a:t>
            </a:r>
            <a:r>
              <a:rPr lang="zh-CN" altLang="en-US" dirty="0"/>
              <a:t>后出现的又一种模拟信号数字化的方法，目的在于简化模拟信号的数字化方法。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sz="1800" dirty="0"/>
              <a:t>只要</a:t>
            </a:r>
            <a:r>
              <a:rPr lang="zh-CN" altLang="en-US" sz="1800" dirty="0">
                <a:solidFill>
                  <a:srgbClr val="0070C0"/>
                </a:solidFill>
              </a:rPr>
              <a:t>采样频率</a:t>
            </a:r>
            <a:r>
              <a:rPr lang="zh-CN" altLang="en-US" sz="1800" dirty="0"/>
              <a:t>足够高，</a:t>
            </a:r>
            <a:r>
              <a:rPr lang="zh-CN" altLang="en-US" sz="1800" dirty="0">
                <a:solidFill>
                  <a:srgbClr val="0070C0"/>
                </a:solidFill>
              </a:rPr>
              <a:t>量化阶距</a:t>
            </a:r>
            <a:r>
              <a:rPr lang="zh-CN" altLang="en-US" sz="1800" dirty="0"/>
              <a:t>大小适当，收端恢复的信号与原信号非常接近，量化噪声可以很小。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57A9D5-0FB9-4F80-A9D9-53C405097FDB}"/>
              </a:ext>
            </a:extLst>
          </p:cNvPr>
          <p:cNvSpPr txBox="1"/>
          <p:nvPr/>
        </p:nvSpPr>
        <p:spPr>
          <a:xfrm>
            <a:off x="10109489" y="4674439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01F24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教材</a:t>
            </a:r>
            <a:r>
              <a:rPr lang="en-US" altLang="zh-CN" sz="2000" dirty="0">
                <a:solidFill>
                  <a:srgbClr val="B01F24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p46-47</a:t>
            </a:r>
            <a:endParaRPr lang="zh-CN" altLang="en-US" sz="2000" dirty="0">
              <a:solidFill>
                <a:srgbClr val="B01F24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pic>
        <p:nvPicPr>
          <p:cNvPr id="28676" name="Picture 4" descr="https://www.projectrhea.org/rhea/images/9/95/LOl12341.png">
            <a:extLst>
              <a:ext uri="{FF2B5EF4-FFF2-40B4-BE49-F238E27FC236}">
                <a16:creationId xmlns:a16="http://schemas.microsoft.com/office/drawing/2014/main" id="{893FE8DA-47B8-4A25-BCEF-D9783BD25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863" r="1001" b="32172"/>
          <a:stretch/>
        </p:blipFill>
        <p:spPr bwMode="auto">
          <a:xfrm>
            <a:off x="791691" y="2015608"/>
            <a:ext cx="8965722" cy="379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41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/</a:t>
            </a:r>
            <a:r>
              <a:rPr lang="zh-CN" altLang="en-US" dirty="0"/>
              <a:t>模拟转换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02" y="1924760"/>
            <a:ext cx="9477526" cy="26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2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5E34-5C84-41FB-BE6F-5DC382D7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DE92A-0CB7-4698-AEA1-C793C6440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数据的数字化</a:t>
            </a:r>
            <a:endParaRPr lang="en-US" altLang="zh-CN" dirty="0"/>
          </a:p>
          <a:p>
            <a:r>
              <a:rPr lang="zh-CN" altLang="en-US" dirty="0"/>
              <a:t>信号的数字化</a:t>
            </a:r>
            <a:endParaRPr lang="en-US" altLang="zh-CN" dirty="0"/>
          </a:p>
          <a:p>
            <a:pPr lvl="1"/>
            <a:r>
              <a:rPr lang="zh-CN" altLang="en-US" dirty="0"/>
              <a:t>采样，奈奎斯特采样定理</a:t>
            </a:r>
          </a:p>
          <a:p>
            <a:pPr lvl="1"/>
            <a:r>
              <a:rPr lang="zh-CN" altLang="en-US" dirty="0"/>
              <a:t>量化</a:t>
            </a:r>
          </a:p>
          <a:p>
            <a:pPr lvl="1"/>
            <a:r>
              <a:rPr lang="zh-CN" altLang="en-US" dirty="0"/>
              <a:t>编码</a:t>
            </a:r>
          </a:p>
          <a:p>
            <a:r>
              <a:rPr lang="zh-CN" altLang="en-US" dirty="0"/>
              <a:t>数字信号的优势</a:t>
            </a:r>
            <a:endParaRPr lang="en-US" altLang="zh-CN" dirty="0"/>
          </a:p>
          <a:p>
            <a:r>
              <a:rPr lang="zh-CN" altLang="en-US" dirty="0"/>
              <a:t>数字信号传输</a:t>
            </a:r>
          </a:p>
        </p:txBody>
      </p:sp>
      <p:pic>
        <p:nvPicPr>
          <p:cNvPr id="23556" name="Picture 4" descr="See the source image">
            <a:extLst>
              <a:ext uri="{FF2B5EF4-FFF2-40B4-BE49-F238E27FC236}">
                <a16:creationId xmlns:a16="http://schemas.microsoft.com/office/drawing/2014/main" id="{EFED3819-E143-439F-95E8-01CD92BD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91" y="2936632"/>
            <a:ext cx="48482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7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5E34-5C84-41FB-BE6F-5DC382D7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内容提要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DE92A-0CB7-4698-AEA1-C793C6440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数据的数字化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信号的数字化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采样，奈奎斯特采样定理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量化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编码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数字信号的优势</a:t>
            </a:r>
            <a:endParaRPr lang="en-US" altLang="zh-CN" dirty="0"/>
          </a:p>
          <a:p>
            <a:r>
              <a:rPr lang="zh-CN" altLang="en-US" dirty="0"/>
              <a:t>数字信号传输</a:t>
            </a:r>
          </a:p>
        </p:txBody>
      </p:sp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16E39EEA-51E1-43BB-B7EA-057A6EB0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91" y="2936632"/>
            <a:ext cx="48482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6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883192" y="2209965"/>
            <a:ext cx="3810000" cy="3578427"/>
            <a:chOff x="3738372" y="2725381"/>
            <a:chExt cx="3810000" cy="3578427"/>
          </a:xfrm>
        </p:grpSpPr>
        <p:pic>
          <p:nvPicPr>
            <p:cNvPr id="34826" name="Picture 10" descr="博朗磁带录音机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818" y="3223763"/>
              <a:ext cx="3148132" cy="236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图文框 13"/>
            <p:cNvSpPr/>
            <p:nvPr/>
          </p:nvSpPr>
          <p:spPr>
            <a:xfrm>
              <a:off x="3738372" y="2725381"/>
              <a:ext cx="3810000" cy="3224058"/>
            </a:xfrm>
            <a:prstGeom prst="frame">
              <a:avLst>
                <a:gd name="adj1" fmla="val 28808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2432" y="5230494"/>
              <a:ext cx="1759715" cy="107331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模拟信号特点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433016"/>
            <a:ext cx="11298116" cy="4932616"/>
          </a:xfrm>
        </p:spPr>
        <p:txBody>
          <a:bodyPr/>
          <a:lstStyle/>
          <a:p>
            <a:r>
              <a:rPr lang="zh-CN" altLang="en-US" dirty="0"/>
              <a:t>不易于传输</a:t>
            </a:r>
          </a:p>
          <a:p>
            <a:pPr lvl="1"/>
            <a:r>
              <a:rPr lang="zh-CN" altLang="en-US" dirty="0"/>
              <a:t>以波形的形式传输，容易受其他信号的干扰而失真变形，且在传输过程中保密性差</a:t>
            </a:r>
          </a:p>
          <a:p>
            <a:r>
              <a:rPr lang="zh-CN" altLang="en-US" dirty="0"/>
              <a:t>不易于存储</a:t>
            </a:r>
          </a:p>
          <a:p>
            <a:pPr lvl="1"/>
            <a:r>
              <a:rPr lang="zh-CN" altLang="en-US" dirty="0"/>
              <a:t>模拟信号用磁盘和磁带进行存储，易损坏</a:t>
            </a:r>
          </a:p>
          <a:p>
            <a:r>
              <a:rPr lang="zh-CN" altLang="en-US" dirty="0"/>
              <a:t>不易于运算</a:t>
            </a:r>
          </a:p>
          <a:p>
            <a:pPr lvl="1"/>
            <a:r>
              <a:rPr lang="zh-CN" altLang="en-US" dirty="0"/>
              <a:t>模拟信号电路分析难度大，容易受干扰</a:t>
            </a:r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166758"/>
            <a:ext cx="2134225" cy="2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模拟信号和数字信号的比较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075" y="705757"/>
            <a:ext cx="3768436" cy="1932708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7340" y="4769148"/>
            <a:ext cx="4391097" cy="1383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9099" y="3043834"/>
            <a:ext cx="4437278" cy="1488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4287" y="3043834"/>
            <a:ext cx="4113831" cy="148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012" y="4716231"/>
            <a:ext cx="4437277" cy="148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67DC2A-68EA-474C-8478-2243D6DCE290}"/>
              </a:ext>
            </a:extLst>
          </p:cNvPr>
          <p:cNvSpPr txBox="1"/>
          <p:nvPr/>
        </p:nvSpPr>
        <p:spPr>
          <a:xfrm>
            <a:off x="723563" y="358812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616E6B-FF0A-42AD-AC85-D6A0DEF1CC56}"/>
              </a:ext>
            </a:extLst>
          </p:cNvPr>
          <p:cNvSpPr txBox="1"/>
          <p:nvPr/>
        </p:nvSpPr>
        <p:spPr>
          <a:xfrm>
            <a:off x="723563" y="526064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2C1F64FB-A8B6-4D00-ABA3-570562F4FD44}"/>
              </a:ext>
            </a:extLst>
          </p:cNvPr>
          <p:cNvSpPr/>
          <p:nvPr/>
        </p:nvSpPr>
        <p:spPr>
          <a:xfrm>
            <a:off x="6442360" y="3638135"/>
            <a:ext cx="414847" cy="300082"/>
          </a:xfrm>
          <a:prstGeom prst="rightArrow">
            <a:avLst/>
          </a:prstGeom>
          <a:solidFill>
            <a:srgbClr val="B01F2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56BE44F-8615-42F4-9186-4D55BD343261}"/>
              </a:ext>
            </a:extLst>
          </p:cNvPr>
          <p:cNvSpPr/>
          <p:nvPr/>
        </p:nvSpPr>
        <p:spPr>
          <a:xfrm>
            <a:off x="6442359" y="5310654"/>
            <a:ext cx="414847" cy="300082"/>
          </a:xfrm>
          <a:prstGeom prst="rightArrow">
            <a:avLst/>
          </a:prstGeom>
          <a:solidFill>
            <a:srgbClr val="B01F2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38812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数字信号的特点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433016"/>
            <a:ext cx="6520029" cy="4932616"/>
          </a:xfrm>
        </p:spPr>
        <p:txBody>
          <a:bodyPr/>
          <a:lstStyle/>
          <a:p>
            <a:pPr lvl="0"/>
            <a:r>
              <a:rPr lang="zh-CN" altLang="en-US" dirty="0"/>
              <a:t>易于传输</a:t>
            </a:r>
            <a:endParaRPr lang="en-US" altLang="zh-CN" dirty="0"/>
          </a:p>
          <a:p>
            <a:pPr lvl="1"/>
            <a:r>
              <a:rPr lang="zh-CN" altLang="en-US" dirty="0"/>
              <a:t>以 </a:t>
            </a:r>
            <a:r>
              <a:rPr lang="en-US" altLang="zh-CN" dirty="0"/>
              <a:t>0 </a:t>
            </a:r>
            <a:r>
              <a:rPr lang="zh-CN" altLang="en-US" dirty="0"/>
              <a:t>和 </a:t>
            </a:r>
            <a:r>
              <a:rPr lang="en-US" altLang="zh-CN" dirty="0"/>
              <a:t>1 </a:t>
            </a:r>
            <a:r>
              <a:rPr lang="zh-CN" altLang="en-US" dirty="0"/>
              <a:t>的形式进行传输，不易受其它杂散信号的干扰</a:t>
            </a:r>
            <a:endParaRPr lang="en-US" altLang="zh-CN" dirty="0"/>
          </a:p>
          <a:p>
            <a:pPr lvl="0"/>
            <a:r>
              <a:rPr lang="zh-CN" altLang="en-US" dirty="0"/>
              <a:t>易于存储</a:t>
            </a:r>
          </a:p>
          <a:p>
            <a:pPr lvl="1"/>
            <a:r>
              <a:rPr lang="zh-CN" altLang="en-US" dirty="0"/>
              <a:t>数字信号可以存放到 </a:t>
            </a:r>
            <a:r>
              <a:rPr lang="en-US" altLang="zh-CN" dirty="0" err="1"/>
              <a:t>Flsah</a:t>
            </a:r>
            <a:r>
              <a:rPr lang="zh-CN" altLang="en-US" dirty="0"/>
              <a:t>和 </a:t>
            </a:r>
            <a:r>
              <a:rPr lang="en-US" altLang="zh-CN" dirty="0"/>
              <a:t>ROM </a:t>
            </a:r>
            <a:r>
              <a:rPr lang="zh-CN" altLang="en-US" dirty="0"/>
              <a:t>的器件中，比如 </a:t>
            </a:r>
            <a:r>
              <a:rPr lang="en-US" altLang="zh-CN" dirty="0"/>
              <a:t>U</a:t>
            </a:r>
            <a:r>
              <a:rPr lang="zh-CN" altLang="en-US" dirty="0"/>
              <a:t>盘、</a:t>
            </a:r>
            <a:r>
              <a:rPr lang="en-US" altLang="zh-CN" dirty="0"/>
              <a:t>SD </a:t>
            </a:r>
            <a:r>
              <a:rPr lang="zh-CN" altLang="en-US" dirty="0"/>
              <a:t>卡等</a:t>
            </a:r>
            <a:endParaRPr lang="en-US" altLang="zh-CN" dirty="0"/>
          </a:p>
          <a:p>
            <a:pPr lvl="0"/>
            <a:r>
              <a:rPr lang="zh-CN" altLang="en-US" dirty="0"/>
              <a:t>易于运算</a:t>
            </a:r>
          </a:p>
          <a:p>
            <a:pPr lvl="1"/>
            <a:r>
              <a:rPr lang="zh-CN" altLang="en-US" dirty="0"/>
              <a:t>只有 </a:t>
            </a:r>
            <a:r>
              <a:rPr lang="en-US" altLang="zh-CN" dirty="0"/>
              <a:t>0 </a:t>
            </a:r>
            <a:r>
              <a:rPr lang="zh-CN" altLang="en-US" dirty="0"/>
              <a:t>和 </a:t>
            </a:r>
            <a:r>
              <a:rPr lang="en-US" altLang="zh-CN" dirty="0"/>
              <a:t>1 </a:t>
            </a:r>
            <a:r>
              <a:rPr lang="zh-CN" altLang="en-US" dirty="0"/>
              <a:t>两种代码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1" name="内容占位符 2"/>
          <p:cNvSpPr txBox="1">
            <a:spLocks/>
          </p:cNvSpPr>
          <p:nvPr/>
        </p:nvSpPr>
        <p:spPr>
          <a:xfrm>
            <a:off x="442612" y="5434475"/>
            <a:ext cx="8198839" cy="637190"/>
          </a:xfrm>
          <a:prstGeom prst="rect">
            <a:avLst/>
          </a:prstGeom>
        </p:spPr>
        <p:txBody>
          <a:bodyPr/>
          <a:lstStyle>
            <a:lvl1pPr marL="266400" indent="-266400" algn="l" defTabSz="914400" rtl="0" eaLnBrk="1" latinLnBrk="0" hangingPunct="1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1pPr>
            <a:lvl2pPr marL="712800" indent="-2700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–"/>
              <a:defRPr sz="18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2pPr>
            <a:lvl3pPr marL="1072800" indent="-1764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•"/>
              <a:defRPr sz="16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3pPr>
            <a:lvl4pPr marL="1440000" indent="-1872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–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»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在现代电子技术中，用</a:t>
            </a:r>
            <a:r>
              <a:rPr lang="zh-CN" altLang="en-US" dirty="0">
                <a:solidFill>
                  <a:srgbClr val="C00000"/>
                </a:solidFill>
              </a:rPr>
              <a:t>模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数转换器</a:t>
            </a:r>
            <a:r>
              <a:rPr lang="zh-CN" altLang="en-US" dirty="0"/>
              <a:t>实现模拟信号和数字信号的转换。</a:t>
            </a:r>
          </a:p>
          <a:p>
            <a:pPr lvl="1"/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D3EED309-DBD5-4B05-8B13-CE1BB6D7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71" y="1537416"/>
            <a:ext cx="4468755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信号的转换</a:t>
            </a:r>
            <a:endParaRPr lang="en-US" altLang="zh-CN" dirty="0"/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模拟信号和数字信号之间是可以互相转换的。</a:t>
            </a:r>
            <a:endParaRPr lang="en-US" altLang="zh-CN"/>
          </a:p>
          <a:p>
            <a:r>
              <a:rPr lang="zh-CN" altLang="en-US"/>
              <a:t>模数转换：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pic>
        <p:nvPicPr>
          <p:cNvPr id="8" name="Picture 12" descr="https://i0.wp.com/microcontrollerslab.com/wp-content/uploads/2015/07/ADC-proc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3584" y="2533414"/>
            <a:ext cx="9092068" cy="340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6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8" name="Picture 10" descr="https://makerselectronics.com/wp-content/uploads/2017/06/ADC0808CCN-Convertisseur-A-D-8-bits-mux-600x6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66419" y="3429000"/>
            <a:ext cx="2352107" cy="18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模数转换器 </a:t>
            </a:r>
            <a:r>
              <a:rPr lang="en-US" altLang="zh-CN"/>
              <a:t>(ADC, analog-to-digital converter)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ADC0808</a:t>
            </a:r>
            <a:r>
              <a:rPr lang="zh-CN" altLang="en-US" dirty="0"/>
              <a:t>是采样分辨率为</a:t>
            </a:r>
            <a:r>
              <a:rPr lang="en-US" altLang="zh-CN" dirty="0"/>
              <a:t>8</a:t>
            </a:r>
            <a:r>
              <a:rPr lang="zh-CN" altLang="en-US" dirty="0"/>
              <a:t>位的、以逐次逼近原理进行模</a:t>
            </a:r>
            <a:r>
              <a:rPr lang="en-US" altLang="zh-CN" dirty="0"/>
              <a:t>/</a:t>
            </a:r>
            <a:r>
              <a:rPr lang="zh-CN" altLang="en-US" dirty="0"/>
              <a:t>数转换的器件。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829" y="2050535"/>
            <a:ext cx="8227385" cy="40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8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数字信号处理</a:t>
            </a:r>
          </a:p>
        </p:txBody>
      </p:sp>
      <p:pic>
        <p:nvPicPr>
          <p:cNvPr id="33794" name="Picture 2" descr="https://www.allaboutcircuits.com/uploads/articles/An-Introduction-to-Digital-Signal-Processing-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185" y="1201479"/>
            <a:ext cx="9969920" cy="50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76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:</a:t>
            </a:r>
            <a:r>
              <a:rPr lang="zh-CN" altLang="en-US" dirty="0"/>
              <a:t>从被噪声污染的信号中检测出信号</a:t>
            </a:r>
          </a:p>
        </p:txBody>
      </p:sp>
      <p:pic>
        <p:nvPicPr>
          <p:cNvPr id="4" name="Picture 10" descr="hztx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6822291" y="1479983"/>
            <a:ext cx="1941595" cy="1941595"/>
          </a:xfrm>
        </p:spPr>
      </p:pic>
      <p:pic>
        <p:nvPicPr>
          <p:cNvPr id="5" name="Picture 11" descr="zztx3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79754" y="3772120"/>
            <a:ext cx="1948359" cy="1948359"/>
          </a:xfrm>
          <a:prstGeom prst="rect">
            <a:avLst/>
          </a:prstGeom>
          <a:noFill/>
        </p:spPr>
      </p:pic>
      <p:pic>
        <p:nvPicPr>
          <p:cNvPr id="6" name="Picture 12" descr="zztx5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25202" y="3772120"/>
            <a:ext cx="1941595" cy="1941595"/>
          </a:xfrm>
          <a:prstGeom prst="rect">
            <a:avLst/>
          </a:prstGeom>
          <a:noFill/>
        </p:spPr>
      </p:pic>
      <p:pic>
        <p:nvPicPr>
          <p:cNvPr id="7" name="Picture 13" descr="fyt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886" y="3772120"/>
            <a:ext cx="1948359" cy="194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093882" y="5807553"/>
            <a:ext cx="9823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中值滤波</a:t>
            </a:r>
            <a:r>
              <a:rPr kumimoji="0" lang="en-US" altLang="zh-CN"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(3×3)</a:t>
            </a:r>
            <a:r>
              <a:rPr kumimoji="0" lang="zh-CN" altLang="en-US"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滤波输出                  中值滤波</a:t>
            </a:r>
            <a:r>
              <a:rPr kumimoji="0" lang="en-US" altLang="zh-CN"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(5×5)</a:t>
            </a:r>
            <a:r>
              <a:rPr kumimoji="0" lang="zh-CN" altLang="en-US"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滤波输出                        适应算法滤波输出</a:t>
            </a:r>
          </a:p>
        </p:txBody>
      </p:sp>
      <p:pic>
        <p:nvPicPr>
          <p:cNvPr id="9" name="Picture 9" descr="yt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116" y="1479983"/>
            <a:ext cx="1941595" cy="19415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925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5E34-5C84-41FB-BE6F-5DC382D7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内容提要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DE92A-0CB7-4698-AEA1-C793C6440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数据的数字化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信号的数字化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采样，奈奎斯特采样定理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量化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编码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数字信号的优势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数字信号传输</a:t>
            </a:r>
          </a:p>
        </p:txBody>
      </p:sp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16E39EEA-51E1-43BB-B7EA-057A6EB0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91" y="2936632"/>
            <a:ext cx="48482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55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二进制数字信号</a:t>
            </a:r>
            <a:endParaRPr lang="en-US" altLang="zh-CN" dirty="0"/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17235" y="3680441"/>
            <a:ext cx="11220496" cy="2740898"/>
          </a:xfrm>
        </p:spPr>
        <p:txBody>
          <a:bodyPr/>
          <a:lstStyle/>
          <a:p>
            <a:pPr lvl="0"/>
            <a:r>
              <a:rPr lang="zh-CN" altLang="en-US" dirty="0"/>
              <a:t>通信所传输的二进制数字信号都是</a:t>
            </a:r>
            <a:r>
              <a:rPr lang="zh-CN" altLang="en-US" dirty="0">
                <a:solidFill>
                  <a:srgbClr val="B01F24"/>
                </a:solidFill>
              </a:rPr>
              <a:t>非周期性</a:t>
            </a:r>
            <a:r>
              <a:rPr lang="zh-CN" altLang="en-US" dirty="0"/>
              <a:t>的。</a:t>
            </a:r>
          </a:p>
          <a:p>
            <a:pPr lvl="0"/>
            <a:r>
              <a:rPr lang="zh-CN" altLang="en-US" dirty="0"/>
              <a:t>借助傅里叶分析，网络通信中需要传送的数字信号，是</a:t>
            </a:r>
            <a:r>
              <a:rPr lang="zh-CN" altLang="en-US" dirty="0">
                <a:solidFill>
                  <a:srgbClr val="0070C0"/>
                </a:solidFill>
              </a:rPr>
              <a:t>带宽无穷大且由连续频率构成的复合模拟信号</a:t>
            </a:r>
            <a:r>
              <a:rPr lang="zh-CN" altLang="en-US" dirty="0"/>
              <a:t>。</a:t>
            </a:r>
          </a:p>
          <a:p>
            <a:pPr lvl="0"/>
            <a:r>
              <a:rPr lang="zh-CN" altLang="en-US" dirty="0">
                <a:solidFill>
                  <a:srgbClr val="B01F24"/>
                </a:solidFill>
              </a:rPr>
              <a:t>比特率</a:t>
            </a:r>
            <a:r>
              <a:rPr lang="zh-CN" altLang="en-US" dirty="0"/>
              <a:t>（</a:t>
            </a:r>
            <a:r>
              <a:rPr lang="en-US" altLang="zh-CN" dirty="0"/>
              <a:t>Bit Rate</a:t>
            </a:r>
            <a:r>
              <a:rPr lang="zh-CN" altLang="en-US" dirty="0"/>
              <a:t>）用来反映数字信号的数据传输速率，即每秒传送的比特数（二进制数位数），单位：</a:t>
            </a:r>
            <a:r>
              <a:rPr lang="en-US" altLang="zh-CN" dirty="0"/>
              <a:t>bps (b/s) </a:t>
            </a:r>
            <a:r>
              <a:rPr lang="zh-CN" altLang="en-US" dirty="0"/>
              <a:t>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418" y="1365736"/>
            <a:ext cx="4234215" cy="23147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3180F33-1E71-471D-AA27-E0846437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256" y="1754925"/>
            <a:ext cx="4615072" cy="15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C8588-6D70-4A39-9DA6-DD7F0411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1930D9-7167-452C-8ECF-43262110B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z="1900" dirty="0">
                <a:latin typeface="微软雅黑" pitchFamily="34" charset="-122"/>
              </a:rPr>
              <a:t>载荷或记录信息的按一定规则排列组合的</a:t>
            </a:r>
            <a:r>
              <a:rPr lang="zh-CN" altLang="en-US" sz="1900" dirty="0">
                <a:solidFill>
                  <a:srgbClr val="0070C0"/>
                </a:solidFill>
                <a:latin typeface="微软雅黑" pitchFamily="34" charset="-122"/>
              </a:rPr>
              <a:t>物理符号</a:t>
            </a:r>
            <a:r>
              <a:rPr lang="zh-CN" altLang="en-US" sz="1900" dirty="0">
                <a:latin typeface="微软雅黑" pitchFamily="34" charset="-122"/>
              </a:rPr>
              <a:t>，是客观实体的一种表述形式。可以是数字、文字、图像，也可以是</a:t>
            </a:r>
            <a:r>
              <a:rPr lang="zh-CN" altLang="en-US" sz="1900" dirty="0">
                <a:solidFill>
                  <a:srgbClr val="0070C0"/>
                </a:solidFill>
                <a:latin typeface="微软雅黑" pitchFamily="34" charset="-122"/>
              </a:rPr>
              <a:t>计算机代码</a:t>
            </a:r>
            <a:r>
              <a:rPr lang="zh-CN" altLang="en-US" sz="1900" dirty="0">
                <a:latin typeface="微软雅黑" pitchFamily="34" charset="-122"/>
              </a:rPr>
              <a:t>。</a:t>
            </a:r>
            <a:endParaRPr lang="en-US" altLang="zh-CN" sz="1900" dirty="0">
              <a:latin typeface="微软雅黑" pitchFamily="34" charset="-122"/>
            </a:endParaRPr>
          </a:p>
          <a:p>
            <a:pPr lvl="1"/>
            <a:r>
              <a:rPr lang="zh-CN" altLang="en-US" sz="1700" dirty="0">
                <a:latin typeface="微软雅黑" pitchFamily="34" charset="-122"/>
              </a:rPr>
              <a:t>源自生产实践、社会实践、实验观测或模拟计算</a:t>
            </a:r>
          </a:p>
          <a:p>
            <a:pPr lvl="0"/>
            <a:r>
              <a:rPr lang="zh-CN" altLang="en-US" sz="1900" dirty="0">
                <a:latin typeface="微软雅黑" pitchFamily="34" charset="-122"/>
              </a:rPr>
              <a:t>对信息的接收始于对数据的接收，对信息的获取只能通过对数据背景的解读。</a:t>
            </a:r>
            <a:endParaRPr lang="en-US" altLang="zh-CN" sz="1900" dirty="0">
              <a:latin typeface="微软雅黑" pitchFamily="34" charset="-122"/>
            </a:endParaRPr>
          </a:p>
          <a:p>
            <a:pPr lvl="0"/>
            <a:r>
              <a:rPr lang="zh-CN" altLang="en-US" sz="1900" dirty="0">
                <a:latin typeface="微软雅黑" pitchFamily="34" charset="-122"/>
              </a:rPr>
              <a:t>数据背景是接收者针对特定数据的信息准备，即当接收者了解物理符号序列的规律，并知道每个符号和符号组合的指向性目标或含义时，便可以获得一组数据所载荷的信息。</a:t>
            </a:r>
            <a:endParaRPr lang="en-US" altLang="zh-CN" sz="1900" dirty="0">
              <a:latin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CD50B5-DCBB-4AAF-A885-8E8D7CA4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159" y="4356576"/>
            <a:ext cx="4998322" cy="1891472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D9BA2BD-F94F-41C4-BCBE-C2D36A1C4CEC}"/>
              </a:ext>
            </a:extLst>
          </p:cNvPr>
          <p:cNvSpPr txBox="1">
            <a:spLocks/>
          </p:cNvSpPr>
          <p:nvPr/>
        </p:nvSpPr>
        <p:spPr>
          <a:xfrm>
            <a:off x="439615" y="4383588"/>
            <a:ext cx="5543741" cy="1837449"/>
          </a:xfrm>
          <a:prstGeom prst="rect">
            <a:avLst/>
          </a:prstGeom>
        </p:spPr>
        <p:txBody>
          <a:bodyPr/>
          <a:lstStyle>
            <a:lvl1pPr marL="266400" indent="-266400" algn="l" defTabSz="914400" rtl="0" eaLnBrk="1" latinLnBrk="0" hangingPunct="1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1pPr>
            <a:lvl2pPr marL="712800" indent="-2700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–"/>
              <a:defRPr sz="18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2pPr>
            <a:lvl3pPr marL="1072800" indent="-1764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•"/>
              <a:defRPr sz="16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3pPr>
            <a:lvl4pPr marL="1440000" indent="-1872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–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»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900" dirty="0">
                <a:latin typeface="微软雅黑" pitchFamily="34" charset="-122"/>
              </a:rPr>
              <a:t>亦即数据转化为信息，可以用公式“</a:t>
            </a:r>
            <a:r>
              <a:rPr lang="zh-CN" altLang="en-US" sz="1900" dirty="0">
                <a:solidFill>
                  <a:srgbClr val="B01F24"/>
                </a:solidFill>
                <a:latin typeface="微软雅黑" pitchFamily="34" charset="-122"/>
              </a:rPr>
              <a:t>数据</a:t>
            </a:r>
            <a:r>
              <a:rPr lang="en-US" altLang="zh-CN" sz="1900" dirty="0">
                <a:solidFill>
                  <a:srgbClr val="B01F24"/>
                </a:solidFill>
                <a:latin typeface="微软雅黑" pitchFamily="34" charset="-122"/>
              </a:rPr>
              <a:t>+</a:t>
            </a:r>
            <a:r>
              <a:rPr lang="zh-CN" altLang="en-US" sz="1900" dirty="0">
                <a:solidFill>
                  <a:srgbClr val="B01F24"/>
                </a:solidFill>
                <a:latin typeface="微软雅黑" pitchFamily="34" charset="-122"/>
              </a:rPr>
              <a:t>背景</a:t>
            </a:r>
            <a:r>
              <a:rPr lang="en-US" altLang="zh-CN" sz="1900" dirty="0">
                <a:solidFill>
                  <a:srgbClr val="B01F24"/>
                </a:solidFill>
                <a:latin typeface="微软雅黑" pitchFamily="34" charset="-122"/>
              </a:rPr>
              <a:t>=</a:t>
            </a:r>
            <a:r>
              <a:rPr lang="zh-CN" altLang="en-US" sz="1900" dirty="0">
                <a:solidFill>
                  <a:srgbClr val="B01F24"/>
                </a:solidFill>
                <a:latin typeface="微软雅黑" pitchFamily="34" charset="-122"/>
              </a:rPr>
              <a:t>信息</a:t>
            </a:r>
            <a:r>
              <a:rPr lang="zh-CN" altLang="en-US" sz="1900" dirty="0">
                <a:latin typeface="微软雅黑" pitchFamily="34" charset="-122"/>
              </a:rPr>
              <a:t>”表示。</a:t>
            </a:r>
            <a:endParaRPr lang="en-US" altLang="zh-CN" sz="1900" dirty="0">
              <a:latin typeface="微软雅黑" pitchFamily="34" charset="-122"/>
            </a:endParaRPr>
          </a:p>
          <a:p>
            <a:r>
              <a:rPr lang="zh-CN" altLang="en-US" sz="1900" dirty="0">
                <a:latin typeface="微软雅黑" pitchFamily="34" charset="-122"/>
              </a:rPr>
              <a:t>信息是包含在“数据”中的抽象量，数据是具体的，其中蕴含着信息。</a:t>
            </a:r>
            <a:endParaRPr lang="en-US" altLang="zh-CN" sz="1900" dirty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19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数字信号的时域和频域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周期数字信号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非周期数字信号</a:t>
            </a:r>
          </a:p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9" t="59774" r="1056" b="5813"/>
          <a:stretch/>
        </p:blipFill>
        <p:spPr bwMode="auto">
          <a:xfrm>
            <a:off x="3186587" y="4288622"/>
            <a:ext cx="7802998" cy="148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C643241-2F95-4571-B73D-2FE0598ED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6" t="2141" r="1360" b="54903"/>
          <a:stretch/>
        </p:blipFill>
        <p:spPr bwMode="auto">
          <a:xfrm>
            <a:off x="3222417" y="1841459"/>
            <a:ext cx="7731338" cy="183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F7ADDAFE-1FEE-4398-9C45-0EC2BEF91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7498" y="3301331"/>
            <a:ext cx="31069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带宽</a:t>
            </a:r>
            <a:r>
              <a:rPr lang="en-US" altLang="zh-CN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无穷大     频率</a:t>
            </a:r>
            <a:r>
              <a:rPr lang="en-US" altLang="zh-CN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离散的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5E7C88A6-8E50-40F4-BF99-5DC3597CD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7498" y="5769255"/>
            <a:ext cx="33137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带宽</a:t>
            </a:r>
            <a:r>
              <a:rPr lang="en-US" altLang="zh-CN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无穷大     频率</a:t>
            </a:r>
            <a:r>
              <a:rPr lang="en-US" altLang="zh-CN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连续的  </a:t>
            </a:r>
          </a:p>
        </p:txBody>
      </p:sp>
    </p:spTree>
    <p:extLst>
      <p:ext uri="{BB962C8B-B14F-4D97-AF65-F5344CB8AC3E}">
        <p14:creationId xmlns:p14="http://schemas.microsoft.com/office/powerpoint/2010/main" val="259108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有限带宽下的基带传输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474" y="1399562"/>
            <a:ext cx="11046690" cy="5034692"/>
          </a:xfrm>
        </p:spPr>
        <p:txBody>
          <a:bodyPr/>
          <a:lstStyle/>
          <a:p>
            <a:pPr lvl="0"/>
            <a:r>
              <a:rPr lang="zh-CN" altLang="en-US" dirty="0"/>
              <a:t>数字信号可以分解成无限个被称为</a:t>
            </a:r>
            <a:r>
              <a:rPr lang="zh-CN" altLang="en-US" dirty="0">
                <a:solidFill>
                  <a:srgbClr val="B01F24"/>
                </a:solidFill>
              </a:rPr>
              <a:t>“谐波”</a:t>
            </a:r>
            <a:r>
              <a:rPr lang="zh-CN" altLang="en-US" dirty="0"/>
              <a:t>的简单正弦波，</a:t>
            </a:r>
            <a:r>
              <a:rPr lang="zh-CN" altLang="en-US" dirty="0">
                <a:solidFill>
                  <a:srgbClr val="0070C0"/>
                </a:solidFill>
              </a:rPr>
              <a:t>每个谐波具有不同的振幅、频率和相位</a:t>
            </a:r>
            <a:r>
              <a:rPr lang="zh-CN" altLang="en-US" dirty="0"/>
              <a:t>。我们通过某个传输介质发送一个数字信号时，可以看作是在发送无限个简单正弦信号。为了确保接收时的数字信号无失真，所有谐波必须能</a:t>
            </a:r>
            <a:r>
              <a:rPr lang="zh-CN" altLang="en-US" dirty="0">
                <a:solidFill>
                  <a:srgbClr val="B01F24"/>
                </a:solidFill>
              </a:rPr>
              <a:t>“忠实地”</a:t>
            </a:r>
            <a:r>
              <a:rPr lang="zh-CN" altLang="en-US" dirty="0"/>
              <a:t>通过传输媒介传送。</a:t>
            </a:r>
          </a:p>
          <a:p>
            <a:pPr lvl="0"/>
            <a:r>
              <a:rPr lang="zh-CN" altLang="en-US" dirty="0"/>
              <a:t>如果某些谐波不能传输成功，接收的信号就会</a:t>
            </a:r>
            <a:r>
              <a:rPr lang="zh-CN" altLang="en-US" dirty="0">
                <a:solidFill>
                  <a:srgbClr val="B01F24"/>
                </a:solidFill>
              </a:rPr>
              <a:t>失真</a:t>
            </a:r>
            <a:r>
              <a:rPr lang="zh-CN" altLang="en-US" dirty="0"/>
              <a:t>。而现有的传输介质都不能实现全频率范围的传输，所以</a:t>
            </a:r>
            <a:r>
              <a:rPr lang="zh-CN" altLang="en-US" dirty="0">
                <a:solidFill>
                  <a:srgbClr val="0070C0"/>
                </a:solidFill>
              </a:rPr>
              <a:t>传输失真总是存在</a:t>
            </a:r>
            <a:r>
              <a:rPr lang="zh-CN" altLang="en-US" dirty="0"/>
              <a:t>。</a:t>
            </a:r>
          </a:p>
          <a:p>
            <a:pPr lvl="0"/>
            <a:r>
              <a:rPr lang="zh-CN" altLang="en-US" dirty="0"/>
              <a:t>并非谬论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B01F24"/>
                </a:solidFill>
              </a:rPr>
              <a:t>数字信号不可能无失真传输</a:t>
            </a:r>
          </a:p>
          <a:p>
            <a:pPr lvl="0"/>
            <a:r>
              <a:rPr lang="zh-CN" altLang="en-US" dirty="0"/>
              <a:t>虽然数字信号的频谱包含了无限个具有不同振幅的频率分量，如果我们能够</a:t>
            </a:r>
            <a:r>
              <a:rPr lang="zh-CN" altLang="en-US" dirty="0">
                <a:solidFill>
                  <a:srgbClr val="0070C0"/>
                </a:solidFill>
              </a:rPr>
              <a:t>传送那些大振幅的频率分量</a:t>
            </a:r>
            <a:r>
              <a:rPr lang="zh-CN" altLang="en-US" dirty="0"/>
              <a:t>，仍可保证在接收时重新生成合适精度的数字信号。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9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0DA01-CA33-44BD-BF2B-7B0F9D22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数字信号不可能无失真传输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C67B4-BA37-44D7-8097-BA2F60FD4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任何传输介质都只能传输某些频率范围内的信号，即具有一个有限的带宽。如果介质带宽小于信号的有效带宽，接收将会失真。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9B6FFE-1FAB-42AE-A3F6-8C44DDAB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97" y="2901665"/>
            <a:ext cx="11130406" cy="300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比特率与带宽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7235" y="1434518"/>
            <a:ext cx="10945091" cy="482980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 dirty="0"/>
              <a:t>数据传输速率是描述数据传输系统的重要技术指标之一，单位为比特</a:t>
            </a:r>
            <a:r>
              <a:rPr lang="en-US" altLang="zh-CN" dirty="0"/>
              <a:t>/</a:t>
            </a:r>
            <a:r>
              <a:rPr lang="zh-CN" altLang="en-US" dirty="0"/>
              <a:t>秒</a:t>
            </a:r>
            <a:r>
              <a:rPr lang="en-US" altLang="zh-CN" dirty="0"/>
              <a:t>(bit/s)</a:t>
            </a:r>
            <a:r>
              <a:rPr lang="zh-CN" altLang="en-US" dirty="0"/>
              <a:t>，记作</a:t>
            </a:r>
            <a:r>
              <a:rPr lang="en-US" altLang="zh-CN" dirty="0"/>
              <a:t>bps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zh-CN" altLang="en-US" dirty="0"/>
              <a:t>对于二进制数据，数据传输速率为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zh-CN" altLang="en-US" dirty="0">
                <a:solidFill>
                  <a:srgbClr val="B01F24"/>
                </a:solidFill>
              </a:rPr>
              <a:t>   </a:t>
            </a:r>
            <a:r>
              <a:rPr lang="en-US" altLang="zh-CN" i="1" dirty="0">
                <a:solidFill>
                  <a:srgbClr val="B01F24"/>
                </a:solidFill>
              </a:rPr>
              <a:t>S</a:t>
            </a:r>
            <a:r>
              <a:rPr lang="en-US" altLang="zh-CN" dirty="0">
                <a:solidFill>
                  <a:srgbClr val="B01F24"/>
                </a:solidFill>
              </a:rPr>
              <a:t>=1/</a:t>
            </a:r>
            <a:r>
              <a:rPr lang="en-US" altLang="zh-CN" i="1" dirty="0">
                <a:solidFill>
                  <a:srgbClr val="B01F24"/>
                </a:solidFill>
              </a:rPr>
              <a:t>T</a:t>
            </a:r>
            <a:r>
              <a:rPr lang="en-US" altLang="zh-CN" dirty="0">
                <a:solidFill>
                  <a:srgbClr val="B01F24"/>
                </a:solidFill>
              </a:rPr>
              <a:t> (bps)</a:t>
            </a:r>
          </a:p>
          <a:p>
            <a:pPr>
              <a:spcBef>
                <a:spcPts val="600"/>
              </a:spcBef>
            </a:pPr>
            <a:endParaRPr lang="en-US" altLang="zh-CN" dirty="0">
              <a:solidFill>
                <a:srgbClr val="B01F24"/>
              </a:solidFill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srgbClr val="B01F24"/>
              </a:solidFill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srgbClr val="B01F24"/>
              </a:solidFill>
            </a:endParaRPr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r>
              <a:rPr lang="zh-CN" altLang="en-US" dirty="0"/>
              <a:t>在传输中，</a:t>
            </a:r>
            <a:r>
              <a:rPr lang="zh-CN" altLang="en-US" dirty="0">
                <a:solidFill>
                  <a:srgbClr val="0070C0"/>
                </a:solidFill>
              </a:rPr>
              <a:t>所需带宽与比特率成正比</a:t>
            </a:r>
            <a:r>
              <a:rPr lang="zh-CN" altLang="en-US" dirty="0"/>
              <a:t>，更高比特率要求更高的带宽。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rgbClr val="0070C0"/>
                </a:solidFill>
              </a:rPr>
              <a:t>“通道带宽”</a:t>
            </a:r>
            <a:r>
              <a:rPr lang="zh-CN" altLang="en-US" dirty="0"/>
              <a:t>通常是指通道能达到的最大比特率。</a:t>
            </a:r>
          </a:p>
          <a:p>
            <a:pPr>
              <a:spcBef>
                <a:spcPts val="600"/>
              </a:spcBef>
            </a:pPr>
            <a:endParaRPr lang="zh-CN" altLang="en-US" dirty="0"/>
          </a:p>
          <a:p>
            <a:pPr>
              <a:spcBef>
                <a:spcPts val="600"/>
              </a:spcBef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BFEA4E-4AB3-492C-B748-CAC14ED8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66" y="2803583"/>
            <a:ext cx="7608467" cy="17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7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奈奎斯特准则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306424"/>
            <a:ext cx="11298116" cy="542788"/>
          </a:xfrm>
        </p:spPr>
        <p:txBody>
          <a:bodyPr/>
          <a:lstStyle/>
          <a:p>
            <a:r>
              <a:rPr lang="zh-CN" altLang="en-US" dirty="0"/>
              <a:t>奈奎斯特在于</a:t>
            </a:r>
            <a:r>
              <a:rPr lang="en-US" altLang="zh-CN" dirty="0"/>
              <a:t>1924</a:t>
            </a:r>
            <a:r>
              <a:rPr lang="zh-CN" altLang="en-US" dirty="0"/>
              <a:t>年推导出</a:t>
            </a:r>
            <a:r>
              <a:rPr lang="zh-CN" altLang="en-US" dirty="0">
                <a:solidFill>
                  <a:srgbClr val="B01F24"/>
                </a:solidFill>
              </a:rPr>
              <a:t>在理想低通信道下</a:t>
            </a:r>
            <a:r>
              <a:rPr lang="zh-CN" altLang="en-US" dirty="0"/>
              <a:t>的最高码元传输速率的公式。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439615" y="5530663"/>
            <a:ext cx="11298116" cy="857614"/>
          </a:xfrm>
          <a:prstGeom prst="rect">
            <a:avLst/>
          </a:prstGeom>
        </p:spPr>
        <p:txBody>
          <a:bodyPr/>
          <a:lstStyle>
            <a:lvl1pPr marL="266400" indent="-266400" algn="l" defTabSz="914400" rtl="0" eaLnBrk="1" latinLnBrk="0" hangingPunct="1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1pPr>
            <a:lvl2pPr marL="712800" indent="-2700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–"/>
              <a:defRPr sz="18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2pPr>
            <a:lvl3pPr marL="1072800" indent="-1764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•"/>
              <a:defRPr sz="16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3pPr>
            <a:lvl4pPr marL="1440000" indent="-1872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–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»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如果通过</a:t>
            </a:r>
            <a:r>
              <a:rPr lang="zh-CN" altLang="en-US" dirty="0">
                <a:solidFill>
                  <a:srgbClr val="0070C0"/>
                </a:solidFill>
              </a:rPr>
              <a:t>带宽为</a:t>
            </a:r>
            <a:r>
              <a:rPr lang="en-US" altLang="zh-CN" i="1" dirty="0">
                <a:solidFill>
                  <a:srgbClr val="0070C0"/>
                </a:solidFill>
              </a:rPr>
              <a:t>B</a:t>
            </a:r>
            <a:r>
              <a:rPr lang="en-US" altLang="zh-CN" dirty="0"/>
              <a:t> </a:t>
            </a:r>
            <a:r>
              <a:rPr lang="zh-CN" altLang="en-US" dirty="0"/>
              <a:t>的无噪声通信信道传输</a:t>
            </a:r>
            <a:r>
              <a:rPr lang="zh-CN" altLang="en-US" dirty="0">
                <a:solidFill>
                  <a:srgbClr val="0070C0"/>
                </a:solidFill>
              </a:rPr>
              <a:t>间隔为</a:t>
            </a:r>
            <a:r>
              <a:rPr lang="en-US" altLang="zh-CN" dirty="0">
                <a:solidFill>
                  <a:srgbClr val="0070C0"/>
                </a:solidFill>
              </a:rPr>
              <a:t>1/(2B) </a:t>
            </a:r>
            <a:r>
              <a:rPr lang="zh-CN" altLang="en-US" dirty="0"/>
              <a:t>的窄脉冲信号序列，则前后码元之间不会产生相互串扰。</a:t>
            </a:r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7617035" y="398402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脉冲信号序列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183A3D-2FF6-4755-AD20-F2C2BDBC9152}"/>
                  </a:ext>
                </a:extLst>
              </p:cNvPr>
              <p:cNvSpPr txBox="1"/>
              <p:nvPr/>
            </p:nvSpPr>
            <p:spPr>
              <a:xfrm>
                <a:off x="6467193" y="4719794"/>
                <a:ext cx="205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i="0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32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3200" dirty="0">
                  <a:solidFill>
                    <a:srgbClr val="B01F24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183A3D-2FF6-4755-AD20-F2C2BDBC9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193" y="4719794"/>
                <a:ext cx="2058897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2165F3D-BB89-43D4-B796-94303B0D0971}"/>
              </a:ext>
            </a:extLst>
          </p:cNvPr>
          <p:cNvSpPr txBox="1"/>
          <p:nvPr/>
        </p:nvSpPr>
        <p:spPr>
          <a:xfrm>
            <a:off x="8735018" y="4644689"/>
            <a:ext cx="1025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(bps)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42BF67-2650-4814-B322-838EE477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06" y="1914798"/>
            <a:ext cx="2899239" cy="17058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CE13B6-F3DF-4C1C-B356-DBD9772A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06" y="3896513"/>
            <a:ext cx="2666178" cy="15729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402463-FF06-4355-A967-88EC91913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48" y="1867180"/>
            <a:ext cx="6152546" cy="208862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877647" y="2190996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sinc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脉冲信号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20899" y="4081281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sinc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脉冲信号频谱</a:t>
            </a:r>
          </a:p>
        </p:txBody>
      </p:sp>
    </p:spTree>
    <p:extLst>
      <p:ext uri="{BB962C8B-B14F-4D97-AF65-F5344CB8AC3E}">
        <p14:creationId xmlns:p14="http://schemas.microsoft.com/office/powerpoint/2010/main" val="81744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8C347-CC90-46C9-A7AB-E455583E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D1F19-009B-4C17-BCE6-671B5EF5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在使用时间域的波形表示数字信号时，代表不同离散数值的基本波形就称为码元。</a:t>
            </a:r>
            <a:endParaRPr lang="en-US" altLang="zh-CN" dirty="0"/>
          </a:p>
          <a:p>
            <a:r>
              <a:rPr lang="zh-CN" altLang="en-US" dirty="0"/>
              <a:t>码元的不同状态（代表不同的离散数值）可以用不同的符号来表示。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二进制码元</a:t>
            </a:r>
            <a:r>
              <a:rPr lang="zh-CN" altLang="en-US" dirty="0"/>
              <a:t>只有两种状态，用两个离散数值</a:t>
            </a:r>
            <a:r>
              <a:rPr lang="en-US" altLang="zh-CN" dirty="0">
                <a:solidFill>
                  <a:srgbClr val="0070C0"/>
                </a:solidFill>
              </a:rPr>
              <a:t>0</a:t>
            </a:r>
            <a:r>
              <a:rPr lang="zh-CN" altLang="en-US" dirty="0">
                <a:solidFill>
                  <a:srgbClr val="0070C0"/>
                </a:solidFill>
              </a:rPr>
              <a:t>和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en-US" dirty="0"/>
              <a:t>来表示。</a:t>
            </a:r>
            <a:endParaRPr lang="en-US" altLang="zh-CN" dirty="0"/>
          </a:p>
          <a:p>
            <a:r>
              <a:rPr lang="en-US" altLang="zh-CN" i="1" dirty="0">
                <a:solidFill>
                  <a:srgbClr val="0070C0"/>
                </a:solidFill>
              </a:rPr>
              <a:t>M</a:t>
            </a:r>
            <a:r>
              <a:rPr lang="zh-CN" altLang="en-US" dirty="0">
                <a:solidFill>
                  <a:srgbClr val="0070C0"/>
                </a:solidFill>
              </a:rPr>
              <a:t>进制码元</a:t>
            </a:r>
            <a:r>
              <a:rPr lang="zh-CN" altLang="en-US" dirty="0"/>
              <a:t>则有</a:t>
            </a:r>
            <a:r>
              <a:rPr lang="en-US" altLang="zh-CN" i="1" dirty="0">
                <a:solidFill>
                  <a:srgbClr val="0070C0"/>
                </a:solidFill>
              </a:rPr>
              <a:t>M</a:t>
            </a:r>
            <a:r>
              <a:rPr lang="zh-CN" altLang="en-US" dirty="0"/>
              <a:t>个状态，有</a:t>
            </a:r>
            <a:r>
              <a:rPr lang="en-US" altLang="zh-CN" i="1" dirty="0">
                <a:solidFill>
                  <a:srgbClr val="0070C0"/>
                </a:solidFill>
              </a:rPr>
              <a:t>M</a:t>
            </a:r>
            <a:r>
              <a:rPr lang="zh-CN" altLang="en-US" dirty="0"/>
              <a:t>个离散数值。</a:t>
            </a:r>
            <a:endParaRPr lang="en-US" altLang="zh-CN" dirty="0"/>
          </a:p>
          <a:p>
            <a:r>
              <a:rPr lang="zh-CN" altLang="en-US" dirty="0"/>
              <a:t>如果编码方式的码元状态数为</a:t>
            </a:r>
            <a:r>
              <a:rPr lang="en-US" altLang="zh-CN" i="1" dirty="0"/>
              <a:t>M</a:t>
            </a:r>
            <a:r>
              <a:rPr lang="zh-CN" altLang="en-US" dirty="0"/>
              <a:t>，则：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AAAC86E-E21F-49DA-9F9C-EF8FD47081B4}"/>
                  </a:ext>
                </a:extLst>
              </p:cNvPr>
              <p:cNvSpPr txBox="1"/>
              <p:nvPr/>
            </p:nvSpPr>
            <p:spPr>
              <a:xfrm>
                <a:off x="2005058" y="4440736"/>
                <a:ext cx="35507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3200" b="1" i="0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𝐦𝐚𝐱</m:t>
                          </m:r>
                        </m:sub>
                      </m:sSub>
                      <m:r>
                        <a:rPr lang="en-US" altLang="zh-CN" sz="32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32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func>
                        <m:funcPr>
                          <m:ctrlP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func>
                    </m:oMath>
                  </m:oMathPara>
                </a14:m>
                <a:endParaRPr lang="zh-CN" altLang="en-US" sz="3200" dirty="0">
                  <a:solidFill>
                    <a:srgbClr val="B01F24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AAAC86E-E21F-49DA-9F9C-EF8FD470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58" y="4440736"/>
                <a:ext cx="355078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D3D8FCF-A2EE-4FCA-AF15-66435E99A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663641"/>
              </p:ext>
            </p:extLst>
          </p:nvPr>
        </p:nvGraphicFramePr>
        <p:xfrm>
          <a:off x="7618479" y="2559573"/>
          <a:ext cx="3949173" cy="2714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7" name="Visio" r:id="rId4" imgW="1071483" imgH="724067" progId="Visio.Drawing.15">
                  <p:embed/>
                </p:oleObj>
              </mc:Choice>
              <mc:Fallback>
                <p:oleObj name="Visio" r:id="rId4" imgW="1071483" imgH="724067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D3D8FCF-A2EE-4FCA-AF15-66435E99AB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18479" y="2559573"/>
                        <a:ext cx="3949173" cy="2714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BB981F2-8148-495C-A745-ABFD992DFEF1}"/>
              </a:ext>
            </a:extLst>
          </p:cNvPr>
          <p:cNvSpPr txBox="1"/>
          <p:nvPr/>
        </p:nvSpPr>
        <p:spPr>
          <a:xfrm>
            <a:off x="7618479" y="5107563"/>
            <a:ext cx="421438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波特率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Buad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Rate)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 指的是信号每秒钟电平变化的次数，单位是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Hz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2D3D1-51A5-4D0C-8E59-330EF3128C53}"/>
              </a:ext>
            </a:extLst>
          </p:cNvPr>
          <p:cNvSpPr txBox="1"/>
          <p:nvPr/>
        </p:nvSpPr>
        <p:spPr>
          <a:xfrm>
            <a:off x="2235877" y="5107563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比特率</a:t>
            </a: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 = </a:t>
            </a:r>
            <a:r>
              <a:rPr lang="zh-CN" altLang="en-US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波特率</a:t>
            </a: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sym typeface="Symbol" panose="05050102010706020507" pitchFamily="18" charset="2"/>
              </a:rPr>
              <a:t></a:t>
            </a: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 log</a:t>
            </a:r>
            <a:r>
              <a:rPr lang="en-US" altLang="zh-CN" sz="2000" baseline="-25000" dirty="0">
                <a:latin typeface="Georgia" panose="02040502050405020303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i="1" dirty="0">
                <a:latin typeface="Georgia" panose="02040502050405020303" pitchFamily="18" charset="0"/>
                <a:ea typeface="微软雅黑" panose="020B0503020204020204" pitchFamily="34" charset="-122"/>
              </a:rPr>
              <a:t>M</a:t>
            </a:r>
            <a:endParaRPr lang="zh-CN" altLang="en-US" sz="2000" i="1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BA3F7F-45B6-42B6-8EC4-18499C23EF87}"/>
              </a:ext>
            </a:extLst>
          </p:cNvPr>
          <p:cNvSpPr txBox="1"/>
          <p:nvPr/>
        </p:nvSpPr>
        <p:spPr>
          <a:xfrm>
            <a:off x="559285" y="5895086"/>
            <a:ext cx="6939525" cy="369332"/>
          </a:xfrm>
          <a:prstGeom prst="rect">
            <a:avLst/>
          </a:prstGeom>
          <a:noFill/>
          <a:ln>
            <a:solidFill>
              <a:srgbClr val="B01F24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因为信道总是有噪声的，因此奈奎斯特准则给出的是理论上的上限。</a:t>
            </a:r>
          </a:p>
        </p:txBody>
      </p:sp>
    </p:spTree>
    <p:extLst>
      <p:ext uri="{BB962C8B-B14F-4D97-AF65-F5344CB8AC3E}">
        <p14:creationId xmlns:p14="http://schemas.microsoft.com/office/powerpoint/2010/main" val="325720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香农定理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709" y="1507169"/>
            <a:ext cx="11055927" cy="4778930"/>
          </a:xfrm>
        </p:spPr>
        <p:txBody>
          <a:bodyPr/>
          <a:lstStyle/>
          <a:p>
            <a:r>
              <a:rPr lang="zh-CN" altLang="en-US" dirty="0"/>
              <a:t>信道容量公式：</a:t>
            </a:r>
            <a:endParaRPr lang="en-US" altLang="zh-CN" sz="2400" i="1" dirty="0">
              <a:solidFill>
                <a:srgbClr val="C0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i="1" dirty="0" err="1"/>
              <a:t>R</a:t>
            </a:r>
            <a:r>
              <a:rPr lang="en-US" altLang="zh-CN" baseline="-25000" dirty="0" err="1"/>
              <a:t>max</a:t>
            </a:r>
            <a:r>
              <a:rPr lang="en-US" altLang="zh-CN" baseline="-25000" dirty="0"/>
              <a:t> </a:t>
            </a:r>
            <a:r>
              <a:rPr lang="zh-CN" altLang="en-US" dirty="0"/>
              <a:t>单位为 </a:t>
            </a:r>
            <a:r>
              <a:rPr lang="en-US" altLang="zh-CN" dirty="0"/>
              <a:t>bps</a:t>
            </a:r>
            <a:r>
              <a:rPr lang="zh-CN" altLang="en-US" dirty="0"/>
              <a:t>，带宽 </a:t>
            </a:r>
            <a:r>
              <a:rPr lang="en-US" altLang="zh-CN" i="1" dirty="0"/>
              <a:t>B</a:t>
            </a:r>
            <a:r>
              <a:rPr lang="en-US" altLang="zh-CN" dirty="0"/>
              <a:t> </a:t>
            </a:r>
            <a:r>
              <a:rPr lang="zh-CN" altLang="en-US" dirty="0"/>
              <a:t>单位为 </a:t>
            </a:r>
            <a:r>
              <a:rPr lang="en-US" altLang="zh-CN" dirty="0"/>
              <a:t>Hz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70C0"/>
                </a:solidFill>
              </a:rPr>
              <a:t>信噪比 </a:t>
            </a:r>
            <a:r>
              <a:rPr lang="en-US" altLang="zh-CN" i="1" dirty="0">
                <a:solidFill>
                  <a:srgbClr val="0070C0"/>
                </a:solidFill>
              </a:rPr>
              <a:t>S/R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zh-CN" altLang="en-US" dirty="0"/>
              <a:t>通常以 </a:t>
            </a:r>
            <a:r>
              <a:rPr lang="en-US" altLang="zh-CN" dirty="0"/>
              <a:t>dB </a:t>
            </a:r>
            <a:r>
              <a:rPr lang="zh-CN" altLang="en-US" dirty="0"/>
              <a:t>表示。</a:t>
            </a:r>
            <a:endParaRPr lang="en-US" altLang="zh-CN" dirty="0"/>
          </a:p>
          <a:p>
            <a:r>
              <a:rPr lang="zh-CN" altLang="en-US" dirty="0"/>
              <a:t>香农定理描述了</a:t>
            </a:r>
            <a:r>
              <a:rPr lang="zh-CN" altLang="en-US" dirty="0">
                <a:solidFill>
                  <a:srgbClr val="0070C0"/>
                </a:solidFill>
              </a:rPr>
              <a:t>有限带宽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有随机热噪声信道</a:t>
            </a:r>
            <a:r>
              <a:rPr lang="zh-CN" altLang="en-US" dirty="0"/>
              <a:t>的最大传输速率与信道带宽、信噪比之间的关系。</a:t>
            </a:r>
            <a:endParaRPr lang="en-US" altLang="zh-CN" dirty="0"/>
          </a:p>
          <a:p>
            <a:r>
              <a:rPr lang="zh-CN" altLang="en-US" dirty="0"/>
              <a:t>若 </a:t>
            </a:r>
            <a:r>
              <a:rPr lang="en-US" altLang="zh-CN" i="1" dirty="0"/>
              <a:t>S/N</a:t>
            </a:r>
            <a:r>
              <a:rPr lang="en-US" altLang="zh-CN" dirty="0"/>
              <a:t> = 30 dB (</a:t>
            </a:r>
            <a:r>
              <a:rPr lang="en-US" altLang="zh-CN" i="1" dirty="0"/>
              <a:t>S/N</a:t>
            </a:r>
            <a:r>
              <a:rPr lang="en-US" altLang="zh-CN" dirty="0"/>
              <a:t> = 1000)</a:t>
            </a:r>
            <a:r>
              <a:rPr lang="zh-CN" altLang="en-US" dirty="0"/>
              <a:t>，带宽 </a:t>
            </a:r>
            <a:r>
              <a:rPr lang="en-US" altLang="zh-CN" i="1" dirty="0"/>
              <a:t>B</a:t>
            </a:r>
            <a:r>
              <a:rPr lang="en-US" altLang="zh-CN" dirty="0"/>
              <a:t> = 3000 Hz</a:t>
            </a:r>
            <a:r>
              <a:rPr lang="zh-CN" altLang="en-US" dirty="0"/>
              <a:t>，则 </a:t>
            </a:r>
            <a:r>
              <a:rPr lang="en-US" altLang="zh-CN" i="1" dirty="0" err="1"/>
              <a:t>R</a:t>
            </a:r>
            <a:r>
              <a:rPr lang="en-US" altLang="zh-CN" baseline="-25000" dirty="0" err="1"/>
              <a:t>max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 </a:t>
            </a:r>
            <a:r>
              <a:rPr lang="en-US" altLang="zh-CN" dirty="0"/>
              <a:t>30 kbps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信噪比，</a:t>
            </a:r>
            <a:r>
              <a:rPr lang="en-US" altLang="zh-CN" dirty="0" err="1"/>
              <a:t>Singal</a:t>
            </a:r>
            <a:r>
              <a:rPr lang="en-US" altLang="zh-CN" dirty="0"/>
              <a:t>-to-Noise Ratio </a:t>
            </a:r>
            <a:r>
              <a:rPr lang="zh-CN" altLang="en-US" dirty="0"/>
              <a:t>（</a:t>
            </a:r>
            <a:r>
              <a:rPr lang="en-US" altLang="zh-CN" dirty="0"/>
              <a:t>SNR </a:t>
            </a:r>
            <a:r>
              <a:rPr lang="zh-CN" altLang="en-US" dirty="0"/>
              <a:t>或 </a:t>
            </a:r>
            <a:r>
              <a:rPr lang="en-US" altLang="zh-CN" dirty="0"/>
              <a:t>S/N</a:t>
            </a:r>
            <a:r>
              <a:rPr lang="zh-CN" altLang="en-US" dirty="0"/>
              <a:t>），是指一个电子设备或者电子系统中</a:t>
            </a:r>
            <a:r>
              <a:rPr lang="zh-CN" altLang="en-US" dirty="0">
                <a:solidFill>
                  <a:srgbClr val="0070C0"/>
                </a:solidFill>
              </a:rPr>
              <a:t>信号功率与噪声功率的比值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228353-DB1C-4875-8508-01707E88BA3A}"/>
                  </a:ext>
                </a:extLst>
              </p:cNvPr>
              <p:cNvSpPr txBox="1"/>
              <p:nvPr/>
            </p:nvSpPr>
            <p:spPr>
              <a:xfrm>
                <a:off x="3840642" y="1636478"/>
                <a:ext cx="46826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3200" b="1" i="0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𝐦𝐚𝐱</m:t>
                          </m:r>
                        </m:sub>
                      </m:sSub>
                      <m:r>
                        <a:rPr lang="en-US" altLang="zh-CN" sz="32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func>
                        <m:funcPr>
                          <m:ctrlP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altLang="zh-CN" sz="32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228353-DB1C-4875-8508-01707E88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642" y="1636478"/>
                <a:ext cx="468262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F24F6C8-E35C-48FC-A902-203E094759C1}"/>
                  </a:ext>
                </a:extLst>
              </p:cNvPr>
              <p:cNvSpPr txBox="1"/>
              <p:nvPr/>
            </p:nvSpPr>
            <p:spPr>
              <a:xfrm>
                <a:off x="4241774" y="5636669"/>
                <a:ext cx="36131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F24F6C8-E35C-48FC-A902-203E09475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774" y="5636669"/>
                <a:ext cx="36131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3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4CC62-F6D5-4930-BF78-86F9937A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“带宽”与“速率”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C6548-FAC9-4BF0-A75B-1255D6105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奈奎斯特准则描述了</a:t>
            </a:r>
            <a:r>
              <a:rPr lang="zh-CN" altLang="en-US" dirty="0">
                <a:solidFill>
                  <a:srgbClr val="0070C0"/>
                </a:solidFill>
              </a:rPr>
              <a:t>无噪声信道</a:t>
            </a:r>
            <a:r>
              <a:rPr lang="zh-CN" altLang="en-US" dirty="0"/>
              <a:t>的最大数据传输速率与信道带宽的关系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香农定理则描述了有</a:t>
            </a:r>
            <a:r>
              <a:rPr lang="zh-CN" altLang="en-US" dirty="0">
                <a:solidFill>
                  <a:srgbClr val="0070C0"/>
                </a:solidFill>
              </a:rPr>
              <a:t>随机热噪声信道</a:t>
            </a:r>
            <a:r>
              <a:rPr lang="zh-CN" altLang="en-US" dirty="0"/>
              <a:t>的最大传输速率与信道带宽、信噪比之间的关系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由于通信信道最大传输速率与信道带宽之间存在着明确的关系，所以人们可以用“带宽”去取代“速率”。</a:t>
            </a:r>
            <a:endParaRPr lang="en-US" altLang="zh-CN" dirty="0"/>
          </a:p>
          <a:p>
            <a:r>
              <a:rPr lang="zh-CN" altLang="en-US" dirty="0"/>
              <a:t>例如，人们常把网络的“高数据传输速率”用网络的“高带宽”去表述。因此“带宽”与“速率”在网络技术的讨论中几乎成了同义词。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C4C67C-A1C2-4389-98E0-2BF679BD9CAC}"/>
                  </a:ext>
                </a:extLst>
              </p:cNvPr>
              <p:cNvSpPr txBox="1"/>
              <p:nvPr/>
            </p:nvSpPr>
            <p:spPr>
              <a:xfrm>
                <a:off x="2703372" y="2069629"/>
                <a:ext cx="1581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0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𝐦𝐚𝐱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zh-CN" altLang="en-US" sz="2400" b="1" dirty="0">
                  <a:solidFill>
                    <a:srgbClr val="B01F24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C4C67C-A1C2-4389-98E0-2BF679BD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372" y="2069629"/>
                <a:ext cx="1581523" cy="369332"/>
              </a:xfrm>
              <a:prstGeom prst="rect">
                <a:avLst/>
              </a:prstGeom>
              <a:blipFill>
                <a:blip r:embed="rId2"/>
                <a:stretch>
                  <a:fillRect l="-3077" r="-3077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C69DB1-EFBE-41D5-A8C6-74DCD2F2B531}"/>
                  </a:ext>
                </a:extLst>
              </p:cNvPr>
              <p:cNvSpPr txBox="1"/>
              <p:nvPr/>
            </p:nvSpPr>
            <p:spPr>
              <a:xfrm>
                <a:off x="3379731" y="3198167"/>
                <a:ext cx="35580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0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𝐦𝐚𝐱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func>
                        <m:funcPr>
                          <m:ctrlP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B01F24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C69DB1-EFBE-41D5-A8C6-74DCD2F2B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31" y="3198167"/>
                <a:ext cx="3558090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2784444-4FC6-4778-A3D6-9F42F6C37C5D}"/>
                  </a:ext>
                </a:extLst>
              </p:cNvPr>
              <p:cNvSpPr txBox="1"/>
              <p:nvPr/>
            </p:nvSpPr>
            <p:spPr>
              <a:xfrm>
                <a:off x="5401555" y="2023463"/>
                <a:ext cx="27079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0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𝐦𝐚𝐱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func>
                        <m:funcPr>
                          <m:ctrlP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1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B01F24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2784444-4FC6-4778-A3D6-9F42F6C37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555" y="2023463"/>
                <a:ext cx="270792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53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40D52-424E-480C-966D-BF588E02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数字化不仅仅是一种技术变革，更是一场认知与思维革命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B5F46F1-1280-4B23-8720-1CB31E6C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433016"/>
            <a:ext cx="6156494" cy="4932616"/>
          </a:xfrm>
        </p:spPr>
        <p:txBody>
          <a:bodyPr/>
          <a:lstStyle/>
          <a:p>
            <a:r>
              <a:rPr lang="zh-CN" altLang="en-US" dirty="0"/>
              <a:t>数字化时代是</a:t>
            </a:r>
            <a:r>
              <a:rPr lang="zh-CN" altLang="en-US" dirty="0">
                <a:solidFill>
                  <a:srgbClr val="0070C0"/>
                </a:solidFill>
              </a:rPr>
              <a:t>数字技术综合应用创新</a:t>
            </a:r>
            <a:r>
              <a:rPr lang="zh-CN" altLang="en-US" dirty="0"/>
              <a:t>的一个时代，是</a:t>
            </a:r>
            <a:r>
              <a:rPr lang="zh-CN" altLang="en-US" dirty="0">
                <a:solidFill>
                  <a:srgbClr val="0070C0"/>
                </a:solidFill>
              </a:rPr>
              <a:t>人与技术共同进化</a:t>
            </a:r>
            <a:r>
              <a:rPr lang="zh-CN" altLang="en-US" dirty="0"/>
              <a:t>的一个时代，也是以数字化驱动</a:t>
            </a:r>
            <a:r>
              <a:rPr lang="zh-CN" altLang="en-US" dirty="0">
                <a:solidFill>
                  <a:srgbClr val="0070C0"/>
                </a:solidFill>
              </a:rPr>
              <a:t>实体经济跟虚拟经济高度融合</a:t>
            </a:r>
            <a:r>
              <a:rPr lang="zh-CN" altLang="en-US" dirty="0"/>
              <a:t>的新时代。</a:t>
            </a:r>
            <a:endParaRPr lang="en-US" altLang="zh-CN" dirty="0"/>
          </a:p>
          <a:p>
            <a:r>
              <a:rPr lang="zh-CN" altLang="en-US" dirty="0"/>
              <a:t>典型特点是：智能互联、知识透明、敏捷致胜、边界消失、创新无限。</a:t>
            </a:r>
            <a:endParaRPr lang="en-US" altLang="zh-CN" dirty="0"/>
          </a:p>
          <a:p>
            <a:r>
              <a:rPr lang="zh-CN" altLang="en-US" dirty="0"/>
              <a:t>核心能力与独特资源是：基于</a:t>
            </a:r>
            <a:r>
              <a:rPr lang="zh-CN" altLang="en-US" dirty="0">
                <a:solidFill>
                  <a:srgbClr val="0070C0"/>
                </a:solidFill>
              </a:rPr>
              <a:t>算力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数据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算法</a:t>
            </a:r>
            <a:r>
              <a:rPr lang="zh-CN" altLang="en-US" dirty="0"/>
              <a:t>所形成的无限计算能力，海量的大数据资产，持续创新的智能算法。</a:t>
            </a:r>
            <a:endParaRPr lang="en-US" altLang="zh-CN" dirty="0"/>
          </a:p>
          <a:p>
            <a:r>
              <a:rPr lang="zh-CN" altLang="en-US" dirty="0"/>
              <a:t>要适应数字化这样一个新时代，首先需要的是</a:t>
            </a:r>
            <a:r>
              <a:rPr lang="zh-CN" altLang="en-US" dirty="0">
                <a:solidFill>
                  <a:srgbClr val="0070C0"/>
                </a:solidFill>
              </a:rPr>
              <a:t>观念的更新，思维的革命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9698" name="Picture 2" descr="https://www.eedesignit.com/wp-content/uploads/2019/02/es_digital.jpg">
            <a:extLst>
              <a:ext uri="{FF2B5EF4-FFF2-40B4-BE49-F238E27FC236}">
                <a16:creationId xmlns:a16="http://schemas.microsoft.com/office/drawing/2014/main" id="{F156004A-6FFA-41BD-B68F-564B1381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339" y="1498687"/>
            <a:ext cx="4667494" cy="466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8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知识点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BFA26-F20F-49C1-82DB-126221146F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2668" y="570330"/>
            <a:ext cx="6826664" cy="59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B1081-F5A6-4032-AE59-FA996071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870F6-4FB3-4FD1-83B7-045C977B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微软雅黑" pitchFamily="34" charset="-122"/>
              </a:rPr>
              <a:t>数据不仅仅是数字：文本、图像、声音</a:t>
            </a:r>
            <a:r>
              <a:rPr lang="en-US" altLang="zh-CN" dirty="0">
                <a:latin typeface="微软雅黑" pitchFamily="34" charset="-122"/>
              </a:rPr>
              <a:t>……</a:t>
            </a:r>
          </a:p>
          <a:p>
            <a:pPr lvl="0"/>
            <a:r>
              <a:rPr lang="zh-CN" altLang="en-US" dirty="0">
                <a:latin typeface="微软雅黑" pitchFamily="34" charset="-122"/>
              </a:rPr>
              <a:t>数据的表示：以数据形式出现的信息分别可以通过三代媒体来表示：</a:t>
            </a:r>
            <a:endParaRPr lang="en-US" altLang="zh-CN" dirty="0">
              <a:latin typeface="微软雅黑" pitchFamily="34" charset="-122"/>
            </a:endParaRPr>
          </a:p>
          <a:p>
            <a:pPr lvl="1"/>
            <a:r>
              <a:rPr lang="zh-CN" altLang="en-US" dirty="0">
                <a:latin typeface="微软雅黑" pitchFamily="34" charset="-122"/>
              </a:rPr>
              <a:t>传统形式媒体（语言、文字）</a:t>
            </a:r>
            <a:endParaRPr lang="en-US" altLang="zh-CN" dirty="0">
              <a:latin typeface="微软雅黑" pitchFamily="34" charset="-122"/>
            </a:endParaRPr>
          </a:p>
          <a:p>
            <a:pPr lvl="1"/>
            <a:r>
              <a:rPr lang="zh-CN" altLang="en-US" dirty="0">
                <a:latin typeface="微软雅黑" pitchFamily="34" charset="-122"/>
              </a:rPr>
              <a:t>模拟形式媒体（以电磁波为载体的文字、声频与视频）</a:t>
            </a:r>
            <a:endParaRPr lang="en-US" altLang="zh-CN" dirty="0">
              <a:latin typeface="微软雅黑" pitchFamily="34" charset="-122"/>
            </a:endParaRPr>
          </a:p>
          <a:p>
            <a:pPr lvl="1"/>
            <a:r>
              <a:rPr lang="zh-CN" altLang="en-US" dirty="0">
                <a:latin typeface="微软雅黑" pitchFamily="34" charset="-122"/>
              </a:rPr>
              <a:t>数字形式媒体（二进制数字编码的文本、多媒体与程序等）</a:t>
            </a:r>
          </a:p>
          <a:p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D2BB57E-CCFC-4D0D-9A0B-9FB76985A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6452" y="3997812"/>
            <a:ext cx="2687554" cy="2194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zdxb.cuepa.cn/newspic/36093/s_aec0450ccf73304a606780c280199fd916999.jpg">
            <a:extLst>
              <a:ext uri="{FF2B5EF4-FFF2-40B4-BE49-F238E27FC236}">
                <a16:creationId xmlns:a16="http://schemas.microsoft.com/office/drawing/2014/main" id="{B3376D8D-B737-43FB-8AAF-E74A5E1CA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173" y="4095138"/>
            <a:ext cx="1071721" cy="209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it.com.cn/audio/mp4/img/2010/05/20/16/100426_rockchip_11.jpg">
            <a:extLst>
              <a:ext uri="{FF2B5EF4-FFF2-40B4-BE49-F238E27FC236}">
                <a16:creationId xmlns:a16="http://schemas.microsoft.com/office/drawing/2014/main" id="{F95595CC-FE6B-474F-9171-0377B39DA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9358" y="3899324"/>
            <a:ext cx="1910726" cy="229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3A538DAE-1011-46CF-8C8F-D3CB6B9DA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388" y="3881519"/>
            <a:ext cx="2059098" cy="230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49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89773" y="2775699"/>
            <a:ext cx="2146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3F88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The End.</a:t>
            </a:r>
            <a:endParaRPr lang="zh-CN" altLang="en-US" sz="4000" dirty="0">
              <a:solidFill>
                <a:srgbClr val="003F88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84B8C5-5705-4DF0-A94D-27ADF1A2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53" y="4791899"/>
            <a:ext cx="1128435" cy="1128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DE13B1-AC6E-44A3-A46D-45FB9A16F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5" t="57910" r="3234" b="27563"/>
          <a:stretch/>
        </p:blipFill>
        <p:spPr>
          <a:xfrm>
            <a:off x="666783" y="5957278"/>
            <a:ext cx="1785576" cy="2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CE6D2-0E34-43C9-9665-35B42CD1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模拟数据和数字数据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C7D789-3A97-4791-B3B6-85D6DF210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数据按表现形式可分为：</a:t>
            </a:r>
            <a:endParaRPr lang="en-US" altLang="zh-CN" dirty="0"/>
          </a:p>
          <a:p>
            <a:pPr lvl="1"/>
            <a:r>
              <a:rPr lang="zh-CN" altLang="en-US" dirty="0"/>
              <a:t>模拟数据和数字数据两种形式。</a:t>
            </a:r>
          </a:p>
          <a:p>
            <a:pPr lvl="0"/>
            <a:r>
              <a:rPr lang="zh-CN" altLang="en-US" dirty="0"/>
              <a:t>模拟数据 </a:t>
            </a:r>
            <a:r>
              <a:rPr lang="en-US" altLang="zh-CN" dirty="0"/>
              <a:t>(analog data)</a:t>
            </a:r>
          </a:p>
          <a:p>
            <a:pPr lvl="1"/>
            <a:r>
              <a:rPr lang="zh-CN" altLang="en-US" dirty="0"/>
              <a:t>具有可连续变化的值，通常用各种测量单位表示</a:t>
            </a:r>
          </a:p>
          <a:p>
            <a:pPr lvl="1"/>
            <a:r>
              <a:rPr lang="zh-CN" altLang="en-US" dirty="0"/>
              <a:t>时间、身高、体重、温度、说话的声音等。</a:t>
            </a:r>
          </a:p>
          <a:p>
            <a:pPr lvl="0"/>
            <a:r>
              <a:rPr lang="zh-CN" altLang="en-US" dirty="0"/>
              <a:t>数字数据 </a:t>
            </a:r>
            <a:r>
              <a:rPr lang="en-US" altLang="zh-CN" dirty="0"/>
              <a:t>(digital data)</a:t>
            </a:r>
          </a:p>
          <a:p>
            <a:pPr lvl="1"/>
            <a:r>
              <a:rPr lang="zh-CN" altLang="en-US" dirty="0"/>
              <a:t>具有离散值且可以计数的。</a:t>
            </a:r>
          </a:p>
          <a:p>
            <a:pPr lvl="1"/>
            <a:r>
              <a:rPr lang="zh-CN" altLang="en-US" dirty="0"/>
              <a:t>学生人数，电灯开关的状态等。</a:t>
            </a:r>
          </a:p>
          <a:p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B2A803-CB3D-4C3A-9B03-9BF079142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4697" y="1014745"/>
            <a:ext cx="1959800" cy="2610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9AD740C-8580-4545-845C-FC86FB93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4470" y="3899324"/>
            <a:ext cx="2360254" cy="182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502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02BB2-6F57-4F67-9E6F-E92994D3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计算机中的数据表示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63B26-B71B-4B93-9363-D84AFE6D0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“</a:t>
            </a:r>
            <a:r>
              <a:rPr lang="en-US" altLang="zh-CN" dirty="0"/>
              <a:t>0</a:t>
            </a:r>
            <a:r>
              <a:rPr lang="zh-CN" altLang="en-US" dirty="0"/>
              <a:t>”和“</a:t>
            </a:r>
            <a:r>
              <a:rPr lang="en-US" altLang="zh-CN" dirty="0"/>
              <a:t>1</a:t>
            </a:r>
            <a:r>
              <a:rPr lang="zh-CN" altLang="en-US" dirty="0"/>
              <a:t>”的世界</a:t>
            </a:r>
          </a:p>
          <a:p>
            <a:pPr lvl="1"/>
            <a:r>
              <a:rPr lang="zh-CN" altLang="en-US" dirty="0"/>
              <a:t>容易表示</a:t>
            </a:r>
          </a:p>
          <a:p>
            <a:pPr lvl="1"/>
            <a:r>
              <a:rPr lang="zh-CN" altLang="en-US" dirty="0"/>
              <a:t>运算简单 </a:t>
            </a:r>
          </a:p>
          <a:p>
            <a:pPr lvl="0"/>
            <a:r>
              <a:rPr lang="zh-CN" altLang="en-US" dirty="0"/>
              <a:t>数在计算机内的表示，要涉及到数的长度和符号如何确定、小数点如何表示等问题。</a:t>
            </a:r>
            <a:endParaRPr lang="en-US" altLang="zh-CN" dirty="0"/>
          </a:p>
          <a:p>
            <a:pPr lvl="0"/>
            <a:r>
              <a:rPr lang="zh-CN" altLang="en-US" dirty="0"/>
              <a:t>由于二进制数的每一位数（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）是用电子器件的两种稳定状态来表示的，因此，</a:t>
            </a:r>
            <a:r>
              <a:rPr lang="zh-CN" altLang="en-US" dirty="0">
                <a:solidFill>
                  <a:srgbClr val="0070C0"/>
                </a:solidFill>
              </a:rPr>
              <a:t>二进制位（</a:t>
            </a:r>
            <a:r>
              <a:rPr lang="en-US" altLang="zh-CN" dirty="0">
                <a:solidFill>
                  <a:srgbClr val="0070C0"/>
                </a:solidFill>
              </a:rPr>
              <a:t>Bit</a:t>
            </a:r>
            <a:r>
              <a:rPr lang="zh-CN" altLang="en-US" dirty="0">
                <a:solidFill>
                  <a:srgbClr val="0070C0"/>
                </a:solidFill>
              </a:rPr>
              <a:t>）</a:t>
            </a:r>
            <a:r>
              <a:rPr lang="zh-CN" altLang="en-US" dirty="0"/>
              <a:t>是最小信息单位，一个数的长度按二进制位数（即</a:t>
            </a:r>
            <a:r>
              <a:rPr lang="en-US" altLang="zh-CN" dirty="0"/>
              <a:t>Bit</a:t>
            </a:r>
            <a:r>
              <a:rPr lang="zh-CN" altLang="en-US" dirty="0"/>
              <a:t>数）来计算。</a:t>
            </a:r>
            <a:endParaRPr lang="en-US" altLang="zh-CN" dirty="0"/>
          </a:p>
          <a:p>
            <a:pPr lvl="0"/>
            <a:r>
              <a:rPr lang="zh-CN" altLang="en-US" dirty="0">
                <a:solidFill>
                  <a:srgbClr val="0070C0"/>
                </a:solidFill>
              </a:rPr>
              <a:t>字节 </a:t>
            </a:r>
            <a:r>
              <a:rPr lang="en-US" altLang="zh-CN" dirty="0">
                <a:solidFill>
                  <a:srgbClr val="0070C0"/>
                </a:solidFill>
              </a:rPr>
              <a:t>(Byte) </a:t>
            </a:r>
            <a:r>
              <a:rPr lang="zh-CN" altLang="en-US" dirty="0"/>
              <a:t>是计算机信息技术用于计量存储容量的一种计量单位，也表示一些计算机编程语言中的数据类型和语言字符 。</a:t>
            </a:r>
            <a:endParaRPr lang="en-US" altLang="zh-CN" dirty="0"/>
          </a:p>
          <a:p>
            <a:pPr lvl="0"/>
            <a:r>
              <a:rPr lang="zh-CN" altLang="en-US" dirty="0"/>
              <a:t>一个字节存储</a:t>
            </a:r>
            <a:r>
              <a:rPr lang="en-US" altLang="zh-CN" dirty="0"/>
              <a:t>8</a:t>
            </a:r>
            <a:r>
              <a:rPr lang="zh-CN" altLang="en-US" dirty="0"/>
              <a:t>位无符号数，储存的数值范围为</a:t>
            </a:r>
            <a:r>
              <a:rPr lang="en-US" altLang="zh-CN" dirty="0"/>
              <a:t>0-255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18CDEB-1980-4260-9234-F17318080BD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7113" y="1529116"/>
            <a:ext cx="3343275" cy="87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82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25628-A2DA-4334-9368-0C19BD76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字符的数字化编码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0ED474-1DCC-4505-89E6-B68FFAC31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413164"/>
            <a:ext cx="11298116" cy="4952468"/>
          </a:xfrm>
        </p:spPr>
        <p:txBody>
          <a:bodyPr/>
          <a:lstStyle/>
          <a:p>
            <a:pPr lvl="0"/>
            <a:r>
              <a:rPr lang="en-US" altLang="zh-CN" dirty="0"/>
              <a:t>ASCII</a:t>
            </a:r>
            <a:r>
              <a:rPr lang="zh-CN" altLang="en-US" dirty="0"/>
              <a:t>码。每字符用 </a:t>
            </a:r>
            <a:r>
              <a:rPr lang="en-US" altLang="zh-CN" dirty="0"/>
              <a:t>7 </a:t>
            </a:r>
            <a:r>
              <a:rPr lang="zh-CN" altLang="en-US" dirty="0"/>
              <a:t>位二进制数表示，存放时占 </a:t>
            </a:r>
            <a:r>
              <a:rPr lang="en-US" altLang="zh-CN" dirty="0"/>
              <a:t>8 </a:t>
            </a:r>
            <a:r>
              <a:rPr lang="zh-CN" altLang="en-US" dirty="0"/>
              <a:t>位即一个字节 </a:t>
            </a:r>
            <a:r>
              <a:rPr lang="en-US" altLang="zh-CN" dirty="0"/>
              <a:t>(byte)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EC34AB-4E7B-4471-B8AA-04C016F0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03" y="1904341"/>
            <a:ext cx="10644539" cy="45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8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汉字编码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GB2312</a:t>
            </a:r>
            <a:r>
              <a:rPr lang="zh-CN" altLang="en-US" dirty="0"/>
              <a:t>编码</a:t>
            </a:r>
            <a:endParaRPr lang="en-US" altLang="zh-CN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1981</a:t>
            </a:r>
            <a:r>
              <a:rPr lang="zh-CN" altLang="en-US" dirty="0"/>
              <a:t>年发布的简体中文汉字编码国家标准，</a:t>
            </a:r>
            <a:endParaRPr lang="en-US" altLang="zh-CN" dirty="0"/>
          </a:p>
          <a:p>
            <a:pPr marL="4428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   </a:t>
            </a:r>
            <a:r>
              <a:rPr lang="zh-CN" altLang="en-US" dirty="0"/>
              <a:t>采用双字节编码。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BIG5</a:t>
            </a:r>
            <a:r>
              <a:rPr lang="zh-CN" altLang="en-US" dirty="0"/>
              <a:t>编码</a:t>
            </a:r>
            <a:endParaRPr lang="en-US" altLang="zh-CN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台湾地区繁体中文标准字符集。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GBK</a:t>
            </a:r>
            <a:r>
              <a:rPr lang="zh-CN" altLang="en-US" dirty="0"/>
              <a:t>编码</a:t>
            </a:r>
            <a:endParaRPr lang="en-US" altLang="zh-CN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1995</a:t>
            </a:r>
            <a:r>
              <a:rPr lang="zh-CN" altLang="en-US" dirty="0"/>
              <a:t>年发布，对</a:t>
            </a:r>
            <a:r>
              <a:rPr lang="en-US" altLang="zh-CN" dirty="0"/>
              <a:t>GB2312</a:t>
            </a:r>
            <a:r>
              <a:rPr lang="zh-CN" altLang="en-US" dirty="0"/>
              <a:t>的扩充，采用双字节编码。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GB18030</a:t>
            </a:r>
            <a:r>
              <a:rPr lang="zh-CN" altLang="en-US" dirty="0"/>
              <a:t>编码</a:t>
            </a:r>
            <a:endParaRPr lang="en-US" altLang="zh-CN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2000</a:t>
            </a:r>
            <a:r>
              <a:rPr lang="zh-CN" altLang="en-US" dirty="0"/>
              <a:t>年发布，采用单字节、双字节和四字节</a:t>
            </a:r>
            <a:r>
              <a:rPr lang="en-US" altLang="zh-CN" dirty="0"/>
              <a:t>3</a:t>
            </a:r>
            <a:r>
              <a:rPr lang="zh-CN" altLang="en-US" dirty="0"/>
              <a:t>种方式对字符编码。兼容</a:t>
            </a:r>
            <a:r>
              <a:rPr lang="en-US" altLang="zh-CN" dirty="0"/>
              <a:t>GBK</a:t>
            </a:r>
            <a:r>
              <a:rPr lang="zh-CN" altLang="en-US" dirty="0"/>
              <a:t>和</a:t>
            </a:r>
            <a:r>
              <a:rPr lang="en-US" altLang="zh-CN" dirty="0"/>
              <a:t>GB2312</a:t>
            </a:r>
            <a:r>
              <a:rPr lang="zh-CN" altLang="en-US" dirty="0"/>
              <a:t>。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Unicode</a:t>
            </a:r>
            <a:r>
              <a:rPr lang="zh-CN" altLang="en-US" dirty="0"/>
              <a:t>编码</a:t>
            </a:r>
            <a:endParaRPr lang="en-US" altLang="zh-CN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国际标准字符集，将世界各种语言的每个字符有唯一的编码，以满足跨语言、跨平台的文本信息转换。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4E9734-0752-4BDA-ABF3-BEF3D224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1" y="833846"/>
            <a:ext cx="5803100" cy="291180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99638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29411</TotalTime>
  <Words>3060</Words>
  <Application>Microsoft Office PowerPoint</Application>
  <PresentationFormat>宽屏</PresentationFormat>
  <Paragraphs>348</Paragraphs>
  <Slides>50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Georgia</vt:lpstr>
      <vt:lpstr>Wingdings</vt:lpstr>
      <vt:lpstr>Cambria Math</vt:lpstr>
      <vt:lpstr>Brush Script MT</vt:lpstr>
      <vt:lpstr>Franklin Gothic Book</vt:lpstr>
      <vt:lpstr>华文琥珀</vt:lpstr>
      <vt:lpstr>微软雅黑</vt:lpstr>
      <vt:lpstr>Calibri</vt:lpstr>
      <vt:lpstr>Arial</vt:lpstr>
      <vt:lpstr>微软雅黑 Light</vt:lpstr>
      <vt:lpstr>宋体</vt:lpstr>
      <vt:lpstr>Office 主题​​</vt:lpstr>
      <vt:lpstr>Visio</vt:lpstr>
      <vt:lpstr>PowerPoint 演示文稿</vt:lpstr>
      <vt:lpstr>知识图谱</vt:lpstr>
      <vt:lpstr>内容提要</vt:lpstr>
      <vt:lpstr>数据</vt:lpstr>
      <vt:lpstr>数据的表示</vt:lpstr>
      <vt:lpstr>模拟数据和数字数据</vt:lpstr>
      <vt:lpstr>计算机中的数据表示</vt:lpstr>
      <vt:lpstr>字符的数字化编码</vt:lpstr>
      <vt:lpstr>汉字编码</vt:lpstr>
      <vt:lpstr>图像的编码</vt:lpstr>
      <vt:lpstr>举例：图像的数字化</vt:lpstr>
      <vt:lpstr>内容提要</vt:lpstr>
      <vt:lpstr>模拟信号</vt:lpstr>
      <vt:lpstr>模拟信号</vt:lpstr>
      <vt:lpstr>模拟信号的数字化</vt:lpstr>
      <vt:lpstr>采样</vt:lpstr>
      <vt:lpstr>连续信号和离散信号</vt:lpstr>
      <vt:lpstr>采样定理（取样定理、抽样定理）</vt:lpstr>
      <vt:lpstr>时域采样定理的两种表述</vt:lpstr>
      <vt:lpstr>采样定理的结论</vt:lpstr>
      <vt:lpstr>混叠</vt:lpstr>
      <vt:lpstr>模拟信号、离散信号、数字信号</vt:lpstr>
      <vt:lpstr>量化</vt:lpstr>
      <vt:lpstr>模数转换</vt:lpstr>
      <vt:lpstr>PCM (Pulse Code Modulation，脉冲编码调制)</vt:lpstr>
      <vt:lpstr>数字信号的编码方式</vt:lpstr>
      <vt:lpstr>非归零码和曼彻斯特编码 </vt:lpstr>
      <vt:lpstr>增量脉码调制方式（Delta Modulation，DM） </vt:lpstr>
      <vt:lpstr>数字/模拟转换</vt:lpstr>
      <vt:lpstr>内容提要</vt:lpstr>
      <vt:lpstr>模拟信号特点</vt:lpstr>
      <vt:lpstr>模拟信号和数字信号的比较</vt:lpstr>
      <vt:lpstr>数字信号的特点</vt:lpstr>
      <vt:lpstr>信号的转换</vt:lpstr>
      <vt:lpstr>模数转换器 (ADC, analog-to-digital converter) </vt:lpstr>
      <vt:lpstr>数字信号处理</vt:lpstr>
      <vt:lpstr>示例:从被噪声污染的信号中检测出信号</vt:lpstr>
      <vt:lpstr>内容提要</vt:lpstr>
      <vt:lpstr>二进制数字信号</vt:lpstr>
      <vt:lpstr>数字信号的时域和频域</vt:lpstr>
      <vt:lpstr>有限带宽下的基带传输</vt:lpstr>
      <vt:lpstr>数字信号不可能无失真传输</vt:lpstr>
      <vt:lpstr>比特率与带宽</vt:lpstr>
      <vt:lpstr>奈奎斯特准则</vt:lpstr>
      <vt:lpstr>码元</vt:lpstr>
      <vt:lpstr>香农定理</vt:lpstr>
      <vt:lpstr>“带宽”与“速率”</vt:lpstr>
      <vt:lpstr>数字化不仅仅是一种技术变革，更是一场认知与思维革命</vt:lpstr>
      <vt:lpstr>2.2 知识点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XM</dc:creator>
  <cp:lastModifiedBy>Wei Ma</cp:lastModifiedBy>
  <cp:revision>1174</cp:revision>
  <cp:lastPrinted>2015-09-13T13:07:31Z</cp:lastPrinted>
  <dcterms:created xsi:type="dcterms:W3CDTF">2012-01-19T22:55:48Z</dcterms:created>
  <dcterms:modified xsi:type="dcterms:W3CDTF">2022-03-01T06:02:31Z</dcterms:modified>
</cp:coreProperties>
</file>